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 id="2147483912" r:id="rId3"/>
  </p:sldMasterIdLst>
  <p:notesMasterIdLst>
    <p:notesMasterId r:id="rId72"/>
  </p:notesMasterIdLst>
  <p:sldIdLst>
    <p:sldId id="256" r:id="rId4"/>
    <p:sldId id="257" r:id="rId5"/>
    <p:sldId id="258" r:id="rId6"/>
    <p:sldId id="259" r:id="rId7"/>
    <p:sldId id="281" r:id="rId8"/>
    <p:sldId id="263" r:id="rId9"/>
    <p:sldId id="262" r:id="rId10"/>
    <p:sldId id="264" r:id="rId11"/>
    <p:sldId id="272" r:id="rId12"/>
    <p:sldId id="261" r:id="rId13"/>
    <p:sldId id="280" r:id="rId14"/>
    <p:sldId id="260" r:id="rId15"/>
    <p:sldId id="265" r:id="rId16"/>
    <p:sldId id="266" r:id="rId17"/>
    <p:sldId id="273" r:id="rId18"/>
    <p:sldId id="276" r:id="rId19"/>
    <p:sldId id="275" r:id="rId20"/>
    <p:sldId id="283" r:id="rId21"/>
    <p:sldId id="267" r:id="rId22"/>
    <p:sldId id="269" r:id="rId23"/>
    <p:sldId id="268" r:id="rId24"/>
    <p:sldId id="277" r:id="rId25"/>
    <p:sldId id="278" r:id="rId26"/>
    <p:sldId id="274" r:id="rId27"/>
    <p:sldId id="270" r:id="rId28"/>
    <p:sldId id="27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5" autoAdjust="0"/>
    <p:restoredTop sz="94624" autoAdjust="0"/>
  </p:normalViewPr>
  <p:slideViewPr>
    <p:cSldViewPr>
      <p:cViewPr varScale="1">
        <p:scale>
          <a:sx n="93" d="100"/>
          <a:sy n="93" d="100"/>
        </p:scale>
        <p:origin x="744" y="96"/>
      </p:cViewPr>
      <p:guideLst>
        <p:guide orient="horz" pos="2160"/>
        <p:guide pos="2880"/>
      </p:guideLst>
    </p:cSldViewPr>
  </p:slideViewPr>
  <p:outlineViewPr>
    <p:cViewPr>
      <p:scale>
        <a:sx n="33" d="100"/>
        <a:sy n="33" d="100"/>
      </p:scale>
      <p:origin x="0" y="489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27C9B-0C91-4136-8C19-6EE9430D6A13}" type="datetimeFigureOut">
              <a:rPr lang="pl-PL" smtClean="0"/>
              <a:pPr/>
              <a:t>2014-01-02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4404F-5DC1-441F-8670-08E912A5F46C}" type="slidenum">
              <a:rPr lang="pl-PL" smtClean="0"/>
              <a:pPr/>
              <a:t>‹#›</a:t>
            </a:fld>
            <a:endParaRPr lang="pl-PL"/>
          </a:p>
        </p:txBody>
      </p:sp>
    </p:spTree>
    <p:extLst>
      <p:ext uri="{BB962C8B-B14F-4D97-AF65-F5344CB8AC3E}">
        <p14:creationId xmlns:p14="http://schemas.microsoft.com/office/powerpoint/2010/main" val="343842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A54404F-5DC1-441F-8670-08E912A5F46C}" type="slidenum">
              <a:rPr lang="pl-PL" smtClean="0"/>
              <a:pPr/>
              <a:t>6</a:t>
            </a:fld>
            <a:endParaRPr lang="pl-PL"/>
          </a:p>
        </p:txBody>
      </p:sp>
    </p:spTree>
    <p:extLst>
      <p:ext uri="{BB962C8B-B14F-4D97-AF65-F5344CB8AC3E}">
        <p14:creationId xmlns:p14="http://schemas.microsoft.com/office/powerpoint/2010/main" val="139253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A54404F-5DC1-441F-8670-08E912A5F46C}" type="slidenum">
              <a:rPr lang="pl-PL" smtClean="0">
                <a:solidFill>
                  <a:prstClr val="black"/>
                </a:solidFill>
              </a:rPr>
              <a:pPr/>
              <a:t>40</a:t>
            </a:fld>
            <a:endParaRPr lang="pl-PL">
              <a:solidFill>
                <a:prstClr val="black"/>
              </a:solidFill>
            </a:endParaRPr>
          </a:p>
        </p:txBody>
      </p:sp>
    </p:spTree>
    <p:extLst>
      <p:ext uri="{BB962C8B-B14F-4D97-AF65-F5344CB8AC3E}">
        <p14:creationId xmlns:p14="http://schemas.microsoft.com/office/powerpoint/2010/main" val="308842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734507DB-7D9D-4522-891C-5C8BC6F0D427}"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734507DB-7D9D-4522-891C-5C8BC6F0D427}"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734507DB-7D9D-4522-891C-5C8BC6F0D427}"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34507DB-7D9D-4522-891C-5C8BC6F0D427}"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4507DB-7D9D-4522-891C-5C8BC6F0D427}"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734507DB-7D9D-4522-891C-5C8BC6F0D427}"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4507DB-7D9D-4522-891C-5C8BC6F0D427}"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34507DB-7D9D-4522-891C-5C8BC6F0D427}"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734507DB-7D9D-4522-891C-5C8BC6F0D427}"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34507DB-7D9D-4522-891C-5C8BC6F0D427}" type="slidenum">
              <a:rPr lang="pl-PL" smtClean="0"/>
              <a:pPr/>
              <a:t>‹#›</a:t>
            </a:fld>
            <a:endParaRPr lang="pl-PL"/>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734507DB-7D9D-4522-891C-5C8BC6F0D427}"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34507DB-7D9D-4522-891C-5C8BC6F0D427}"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734507DB-7D9D-4522-891C-5C8BC6F0D427}"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4507DB-7D9D-4522-891C-5C8BC6F0D427}"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734507DB-7D9D-4522-891C-5C8BC6F0D427}"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A053868-BBB8-4DAB-A3CC-518603593B85}" type="datetimeFigureOut">
              <a:rPr lang="pl-PL" smtClean="0"/>
              <a:pPr/>
              <a:t>2014-01-02</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734507DB-7D9D-4522-891C-5C8BC6F0D427}"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734507DB-7D9D-4522-891C-5C8BC6F0D427}" type="slidenum">
              <a:rPr lang="pl-PL" smtClean="0"/>
              <a:pPr/>
              <a:t>‹#›</a:t>
            </a:fld>
            <a:endParaRPr lang="pl-PL"/>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CA053868-BBB8-4DAB-A3CC-518603593B85}" type="datetimeFigureOut">
              <a:rPr lang="pl-PL" smtClean="0"/>
              <a:pPr/>
              <a:t>2014-01-02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734507DB-7D9D-4522-891C-5C8BC6F0D427}"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A053868-BBB8-4DAB-A3CC-518603593B85}" type="datetimeFigureOut">
              <a:rPr lang="pl-PL" smtClean="0"/>
              <a:pPr/>
              <a:t>2014-01-02</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4507DB-7D9D-4522-891C-5C8BC6F0D427}"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edg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A053868-BBB8-4DAB-A3CC-518603593B85}" type="datetimeFigureOut">
              <a:rPr lang="pl-PL" smtClean="0"/>
              <a:pPr/>
              <a:t>2014-01-02</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34507DB-7D9D-4522-891C-5C8BC6F0D427}"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A053868-BBB8-4DAB-A3CC-518603593B85}" type="datetimeFigureOut">
              <a:rPr lang="pl-PL" smtClean="0"/>
              <a:pPr/>
              <a:t>2014-01-02</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34507DB-7D9D-4522-891C-5C8BC6F0D427}"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wedg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kuchnianiemiecka.pl/kuchnia-bawarska" TargetMode="External"/><Relationship Id="rId2" Type="http://schemas.openxmlformats.org/officeDocument/2006/relationships/hyperlink" Target="http://pl.wikipedia.org/wiki/Kuchnia_bawarska" TargetMode="External"/><Relationship Id="rId1" Type="http://schemas.openxmlformats.org/officeDocument/2006/relationships/slideLayout" Target="../slideLayouts/slideLayout2.xml"/><Relationship Id="rId6" Type="http://schemas.openxmlformats.org/officeDocument/2006/relationships/hyperlink" Target="http://zmiksowani.pl/przepisy-na/kuchnia-bawarska" TargetMode="External"/><Relationship Id="rId5" Type="http://schemas.openxmlformats.org/officeDocument/2006/relationships/hyperlink" Target="http://pl.wikibooks.org/wiki/Ksi%C4%85%C5%BCka_kucharska/Kuchnia_niemiecka" TargetMode="External"/><Relationship Id="rId4" Type="http://schemas.openxmlformats.org/officeDocument/2006/relationships/hyperlink" Target="http://serwis-restauratorski.gastrona.pl/art/article_6755.php"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kuchnianiemiecka.pl/kuchnia-bawarska" TargetMode="External"/><Relationship Id="rId2" Type="http://schemas.openxmlformats.org/officeDocument/2006/relationships/hyperlink" Target="http://pl.wikipedia.org/wiki/Kuchnia_bawarska" TargetMode="External"/><Relationship Id="rId1" Type="http://schemas.openxmlformats.org/officeDocument/2006/relationships/slideLayout" Target="../slideLayouts/slideLayout2.xml"/><Relationship Id="rId6" Type="http://schemas.openxmlformats.org/officeDocument/2006/relationships/hyperlink" Target="http://zmiksowani.pl/przepisy-na/kuchnia-bawarska" TargetMode="External"/><Relationship Id="rId5" Type="http://schemas.openxmlformats.org/officeDocument/2006/relationships/hyperlink" Target="http://pl.wikibooks.org/wiki/Ksi%C4%85%C5%BCka_kucharska/Kuchnia_niemiecka" TargetMode="External"/><Relationship Id="rId4" Type="http://schemas.openxmlformats.org/officeDocument/2006/relationships/hyperlink" Target="http://serwis-restauratorski.gastrona.pl/art/article_6755.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31640" y="3212976"/>
            <a:ext cx="6400800" cy="1752600"/>
          </a:xfrm>
        </p:spPr>
        <p:txBody>
          <a:bodyPr/>
          <a:lstStyle/>
          <a:p>
            <a:r>
              <a:rPr lang="pl-PL" dirty="0" smtClean="0"/>
              <a:t>Delektuj się naszą bawarską kuchnią</a:t>
            </a:r>
          </a:p>
          <a:p>
            <a:endParaRPr lang="pl-PL" dirty="0"/>
          </a:p>
        </p:txBody>
      </p:sp>
      <p:sp>
        <p:nvSpPr>
          <p:cNvPr id="2" name="Tytuł 1"/>
          <p:cNvSpPr>
            <a:spLocks noGrp="1"/>
          </p:cNvSpPr>
          <p:nvPr>
            <p:ph type="ctrTitle"/>
          </p:nvPr>
        </p:nvSpPr>
        <p:spPr>
          <a:xfrm>
            <a:off x="755576" y="476672"/>
            <a:ext cx="7772400" cy="1752600"/>
          </a:xfrm>
        </p:spPr>
        <p:txBody>
          <a:bodyPr/>
          <a:lstStyle/>
          <a:p>
            <a:endParaRPr lang="pl-PL" dirty="0"/>
          </a:p>
        </p:txBody>
      </p:sp>
      <p:pic>
        <p:nvPicPr>
          <p:cNvPr id="4" name="Obraz 3" descr="proste-menu-restauracja-brown-karty_244-2147486714.jpg"/>
          <p:cNvPicPr>
            <a:picLocks noChangeAspect="1"/>
          </p:cNvPicPr>
          <p:nvPr/>
        </p:nvPicPr>
        <p:blipFill>
          <a:blip r:embed="rId2" cstate="print"/>
          <a:stretch>
            <a:fillRect/>
          </a:stretch>
        </p:blipFill>
        <p:spPr>
          <a:xfrm>
            <a:off x="251520" y="3861048"/>
            <a:ext cx="8676456" cy="1768580"/>
          </a:xfrm>
          <a:prstGeom prst="rect">
            <a:avLst/>
          </a:prstGeom>
        </p:spPr>
      </p:pic>
      <p:sp>
        <p:nvSpPr>
          <p:cNvPr id="7" name="Prostokąt 6"/>
          <p:cNvSpPr/>
          <p:nvPr/>
        </p:nvSpPr>
        <p:spPr>
          <a:xfrm>
            <a:off x="2222833" y="1484784"/>
            <a:ext cx="4685899" cy="707886"/>
          </a:xfrm>
          <a:prstGeom prst="rect">
            <a:avLst/>
          </a:prstGeom>
          <a:noFill/>
        </p:spPr>
        <p:txBody>
          <a:bodyPr wrap="none" lIns="91440" tIns="45720" rIns="91440" bIns="45720">
            <a:spAutoFit/>
          </a:bodyPr>
          <a:lstStyle/>
          <a:p>
            <a:pPr algn="ctr"/>
            <a:r>
              <a:rPr lang="pl-P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Aromaty Bawarii</a:t>
            </a:r>
            <a:endParaRPr lang="pl-P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Prostokąt 8"/>
          <p:cNvSpPr/>
          <p:nvPr/>
        </p:nvSpPr>
        <p:spPr>
          <a:xfrm>
            <a:off x="2421933" y="476672"/>
            <a:ext cx="4435830" cy="923330"/>
          </a:xfrm>
          <a:prstGeom prst="rect">
            <a:avLst/>
          </a:prstGeom>
          <a:noFill/>
        </p:spPr>
        <p:txBody>
          <a:bodyPr wrap="none" lIns="91440" tIns="45720" rIns="91440" bIns="45720">
            <a:spAutoFit/>
          </a:bodyPr>
          <a:lstStyle/>
          <a:p>
            <a:pPr algn="ctr"/>
            <a:r>
              <a:rPr lang="pl-P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Restauracja</a:t>
            </a:r>
            <a:endParaRPr lang="pl-P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0"/>
            <a:ext cx="7498080" cy="1143000"/>
          </a:xfrm>
        </p:spPr>
        <p:txBody>
          <a:bodyPr>
            <a:normAutofit/>
          </a:bodyPr>
          <a:lstStyle/>
          <a:p>
            <a:pPr algn="ctr"/>
            <a:r>
              <a:rPr lang="en-US" b="1" dirty="0" err="1" smtClean="0">
                <a:latin typeface="Agency FB" pitchFamily="34" charset="0"/>
                <a:cs typeface="Aharoni" pitchFamily="2" charset="-79"/>
              </a:rPr>
              <a:t>Obatzter</a:t>
            </a:r>
            <a:r>
              <a:rPr lang="pl-PL" b="1" dirty="0" smtClean="0">
                <a:latin typeface="Agency FB" pitchFamily="34" charset="0"/>
                <a:cs typeface="Aharoni" pitchFamily="2" charset="-79"/>
              </a:rPr>
              <a:t/>
            </a:r>
            <a:br>
              <a:rPr lang="pl-PL" b="1" dirty="0" smtClean="0">
                <a:latin typeface="Agency FB" pitchFamily="34" charset="0"/>
                <a:cs typeface="Aharoni" pitchFamily="2" charset="-79"/>
              </a:rPr>
            </a:br>
            <a:r>
              <a:rPr lang="pl-PL" sz="1800" b="1" dirty="0" smtClean="0">
                <a:latin typeface="Agency FB" pitchFamily="34" charset="0"/>
                <a:cs typeface="Aharoni" pitchFamily="2" charset="-79"/>
              </a:rPr>
              <a:t>Cena: 5 euro</a:t>
            </a:r>
            <a:endParaRPr lang="pl-PL" sz="1800" dirty="0">
              <a:latin typeface="Agency FB" pitchFamily="34" charset="0"/>
              <a:cs typeface="Aharoni" pitchFamily="2" charset="-79"/>
            </a:endParaRPr>
          </a:p>
        </p:txBody>
      </p:sp>
      <p:sp>
        <p:nvSpPr>
          <p:cNvPr id="3" name="Symbol zastępczy zawartości 2"/>
          <p:cNvSpPr>
            <a:spLocks noGrp="1"/>
          </p:cNvSpPr>
          <p:nvPr>
            <p:ph idx="1"/>
          </p:nvPr>
        </p:nvSpPr>
        <p:spPr>
          <a:xfrm>
            <a:off x="5004048" y="908720"/>
            <a:ext cx="3816424" cy="5267672"/>
          </a:xfrm>
        </p:spPr>
        <p:txBody>
          <a:bodyPr>
            <a:noAutofit/>
          </a:bodyPr>
          <a:lstStyle/>
          <a:p>
            <a:pPr algn="ctr">
              <a:buNone/>
            </a:pPr>
            <a:endParaRPr lang="pl-PL" sz="1800" dirty="0" smtClean="0">
              <a:latin typeface="Californian FB" pitchFamily="18" charset="0"/>
              <a:cs typeface="Andalus" pitchFamily="18" charset="-78"/>
            </a:endParaRPr>
          </a:p>
          <a:p>
            <a:pPr algn="ctr">
              <a:buNone/>
            </a:pPr>
            <a:r>
              <a:rPr lang="pl-PL" sz="1700" dirty="0" err="1" smtClean="0">
                <a:latin typeface="Californian FB" pitchFamily="18" charset="0"/>
                <a:cs typeface="Andalus" pitchFamily="18" charset="-78"/>
              </a:rPr>
              <a:t>Obatzter</a:t>
            </a:r>
            <a:r>
              <a:rPr lang="pl-PL" sz="1700" dirty="0" smtClean="0">
                <a:latin typeface="Californian FB" pitchFamily="18" charset="0"/>
                <a:cs typeface="Andalus" pitchFamily="18" charset="-78"/>
              </a:rPr>
              <a:t> jest to pikantny bawarski ser serwowany na pieczywie. </a:t>
            </a:r>
          </a:p>
          <a:p>
            <a:pPr algn="ctr">
              <a:buNone/>
            </a:pPr>
            <a:r>
              <a:rPr lang="pl-PL" sz="1700" dirty="0" err="1" smtClean="0">
                <a:latin typeface="Californian FB" pitchFamily="18" charset="0"/>
                <a:cs typeface="Andalus" pitchFamily="18" charset="-78"/>
              </a:rPr>
              <a:t>Obatzter</a:t>
            </a:r>
            <a:r>
              <a:rPr lang="pl-PL" sz="1700" dirty="0" smtClean="0">
                <a:latin typeface="Californian FB" pitchFamily="18" charset="0"/>
                <a:cs typeface="Andalus" pitchFamily="18" charset="-78"/>
              </a:rPr>
              <a:t> powstaje z odzysku ze starych serów, zwłaszcza Camembert i innych serów miękkich. Aby ser był smacznie ponownie miesza się go z masłem i dodaje się przyprawy, głównie paprykę, a często jeszcze kminek lub cebulę. </a:t>
            </a:r>
          </a:p>
          <a:p>
            <a:pPr algn="ctr">
              <a:buNone/>
            </a:pPr>
            <a:r>
              <a:rPr lang="pl-PL" sz="1700" dirty="0" err="1" smtClean="0">
                <a:latin typeface="Californian FB" pitchFamily="18" charset="0"/>
                <a:cs typeface="Andalus" pitchFamily="18" charset="-78"/>
              </a:rPr>
              <a:t>Obatzter</a:t>
            </a:r>
            <a:r>
              <a:rPr lang="pl-PL" sz="1700" dirty="0" smtClean="0">
                <a:latin typeface="Californian FB" pitchFamily="18" charset="0"/>
                <a:cs typeface="Andalus" pitchFamily="18" charset="-78"/>
              </a:rPr>
              <a:t> stał się sławny w 1920 roku, kiedy to gospodyni Katharina </a:t>
            </a:r>
            <a:r>
              <a:rPr lang="pl-PL" sz="1700" dirty="0" err="1" smtClean="0">
                <a:latin typeface="Californian FB" pitchFamily="18" charset="0"/>
                <a:cs typeface="Andalus" pitchFamily="18" charset="-78"/>
              </a:rPr>
              <a:t>Eisenreich</a:t>
            </a:r>
            <a:r>
              <a:rPr lang="pl-PL" sz="1700" dirty="0" smtClean="0">
                <a:latin typeface="Californian FB" pitchFamily="18" charset="0"/>
                <a:cs typeface="Andalus" pitchFamily="18" charset="-78"/>
              </a:rPr>
              <a:t> serwowała go  dla swoich gości w </a:t>
            </a:r>
            <a:r>
              <a:rPr lang="pl-PL" sz="1700" dirty="0" err="1" smtClean="0">
                <a:latin typeface="Californian FB" pitchFamily="18" charset="0"/>
                <a:cs typeface="Andalus" pitchFamily="18" charset="-78"/>
              </a:rPr>
              <a:t>Weihenstephan</a:t>
            </a:r>
            <a:r>
              <a:rPr lang="pl-PL" sz="1700" dirty="0" smtClean="0">
                <a:latin typeface="Californian FB" pitchFamily="18" charset="0"/>
                <a:cs typeface="Andalus" pitchFamily="18" charset="-78"/>
              </a:rPr>
              <a:t>. W Bawarii jest on jednym z klasycznych dań podawanych w ogródkach piwnych. Danie serwowane jest posypane świeży szczypiorkiem, rzodkiewkami oraz chlebem żytnim lub rzodkiewkami.       </a:t>
            </a:r>
            <a:endParaRPr lang="pl-PL" sz="1700" dirty="0">
              <a:latin typeface="Californian FB" pitchFamily="18" charset="0"/>
              <a:cs typeface="Andalus" pitchFamily="18" charset="-78"/>
            </a:endParaRPr>
          </a:p>
        </p:txBody>
      </p:sp>
      <p:pic>
        <p:nvPicPr>
          <p:cNvPr id="80898" name="Picture 2" descr="http://www.lecker.de/media/redaktionell/leckerde/rezeptsammlungen/oktoberfest/obatzter/hbv_698/Obatzter-mit-Brezel.jpg"/>
          <p:cNvPicPr>
            <a:picLocks noChangeAspect="1" noChangeArrowheads="1"/>
          </p:cNvPicPr>
          <p:nvPr/>
        </p:nvPicPr>
        <p:blipFill>
          <a:blip r:embed="rId2" cstate="print"/>
          <a:srcRect/>
          <a:stretch>
            <a:fillRect/>
          </a:stretch>
        </p:blipFill>
        <p:spPr bwMode="auto">
          <a:xfrm>
            <a:off x="1259632" y="1052736"/>
            <a:ext cx="3768419" cy="2826314"/>
          </a:xfrm>
          <a:prstGeom prst="rect">
            <a:avLst/>
          </a:prstGeom>
          <a:ln>
            <a:noFill/>
          </a:ln>
          <a:effectLst>
            <a:softEdge rad="112500"/>
          </a:effectLst>
        </p:spPr>
      </p:pic>
      <p:pic>
        <p:nvPicPr>
          <p:cNvPr id="80900" name="Picture 4" descr="http://bavarianspaces.de/wp-content/uploads/2009/08/obatzter.jpg"/>
          <p:cNvPicPr>
            <a:picLocks noChangeAspect="1" noChangeArrowheads="1"/>
          </p:cNvPicPr>
          <p:nvPr/>
        </p:nvPicPr>
        <p:blipFill>
          <a:blip r:embed="rId3" cstate="print"/>
          <a:srcRect/>
          <a:stretch>
            <a:fillRect/>
          </a:stretch>
        </p:blipFill>
        <p:spPr bwMode="auto">
          <a:xfrm>
            <a:off x="1259632" y="3933056"/>
            <a:ext cx="3810000" cy="2743201"/>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548680"/>
            <a:ext cx="7498080" cy="1143000"/>
          </a:xfrm>
        </p:spPr>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6700" b="1" i="1" dirty="0" smtClean="0">
                <a:ln/>
                <a:solidFill>
                  <a:schemeClr val="accent5">
                    <a:tint val="50000"/>
                    <a:satMod val="180000"/>
                  </a:schemeClr>
                </a:solidFill>
                <a:effectLst/>
                <a:latin typeface="Algerian" pitchFamily="82" charset="0"/>
              </a:rPr>
              <a:t>Dania GŁÓWNE</a:t>
            </a:r>
            <a:r>
              <a:rPr lang="pl-PL" b="1" dirty="0" smtClean="0">
                <a:ln/>
                <a:solidFill>
                  <a:schemeClr val="accent5">
                    <a:tint val="50000"/>
                    <a:satMod val="180000"/>
                  </a:schemeClr>
                </a:solidFill>
                <a:effectLst/>
              </a:rPr>
              <a:t/>
            </a:r>
            <a:br>
              <a:rPr lang="pl-PL" b="1" dirty="0" smtClean="0">
                <a:ln/>
                <a:solidFill>
                  <a:schemeClr val="accent5">
                    <a:tint val="50000"/>
                    <a:satMod val="180000"/>
                  </a:schemeClr>
                </a:solidFill>
                <a:effectLst/>
              </a:rPr>
            </a:br>
            <a:endParaRPr lang="pl-PL" b="1" dirty="0">
              <a:ln/>
              <a:solidFill>
                <a:schemeClr val="accent5">
                  <a:tint val="50000"/>
                  <a:satMod val="180000"/>
                </a:schemeClr>
              </a:solidFill>
              <a:effectLst/>
            </a:endParaRPr>
          </a:p>
        </p:txBody>
      </p:sp>
      <p:sp>
        <p:nvSpPr>
          <p:cNvPr id="3" name="Symbol zastępczy zawartości 2"/>
          <p:cNvSpPr>
            <a:spLocks noGrp="1"/>
          </p:cNvSpPr>
          <p:nvPr>
            <p:ph idx="1"/>
          </p:nvPr>
        </p:nvSpPr>
        <p:spPr/>
        <p:txBody>
          <a:bodyPr/>
          <a:lstStyle/>
          <a:p>
            <a:pPr>
              <a:buNone/>
            </a:pPr>
            <a:endParaRPr lang="pl-PL" dirty="0" smtClean="0"/>
          </a:p>
        </p:txBody>
      </p:sp>
      <p:pic>
        <p:nvPicPr>
          <p:cNvPr id="1026" name="Picture 2" descr="http://smak.pl/sites/smak.pl/files/recipe_photos/201109/kurczak_rysunek.jpg"/>
          <p:cNvPicPr>
            <a:picLocks noChangeAspect="1" noChangeArrowheads="1"/>
          </p:cNvPicPr>
          <p:nvPr/>
        </p:nvPicPr>
        <p:blipFill>
          <a:blip r:embed="rId2" cstate="print"/>
          <a:srcRect/>
          <a:stretch>
            <a:fillRect/>
          </a:stretch>
        </p:blipFill>
        <p:spPr bwMode="auto">
          <a:xfrm>
            <a:off x="1691680" y="1628800"/>
            <a:ext cx="6804755" cy="453650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476672"/>
            <a:ext cx="7498080" cy="1143000"/>
          </a:xfrm>
        </p:spPr>
        <p:txBody>
          <a:bodyPr>
            <a:normAutofit fontScale="90000"/>
          </a:bodyPr>
          <a:lstStyle/>
          <a:p>
            <a:pPr algn="ctr"/>
            <a:r>
              <a:rPr lang="en-US" sz="4400" b="1" dirty="0" err="1" smtClean="0">
                <a:latin typeface="Agency FB" pitchFamily="34" charset="0"/>
                <a:cs typeface="Aharoni" pitchFamily="2" charset="-79"/>
              </a:rPr>
              <a:t>Leberkäse</a:t>
            </a:r>
            <a:r>
              <a:rPr lang="en-US" sz="4400" b="1" dirty="0" smtClean="0">
                <a:latin typeface="Agency FB" pitchFamily="34" charset="0"/>
                <a:cs typeface="Aharoni" pitchFamily="2" charset="-79"/>
              </a:rPr>
              <a:t> </a:t>
            </a:r>
            <a:r>
              <a:rPr lang="en-US" sz="4400" b="1" dirty="0" err="1" smtClean="0">
                <a:latin typeface="Agency FB" pitchFamily="34" charset="0"/>
                <a:cs typeface="Aharoni" pitchFamily="2" charset="-79"/>
              </a:rPr>
              <a:t>mit</a:t>
            </a:r>
            <a:r>
              <a:rPr lang="en-US" sz="4400" b="1" dirty="0" smtClean="0">
                <a:latin typeface="Agency FB" pitchFamily="34" charset="0"/>
                <a:cs typeface="Aharoni" pitchFamily="2" charset="-79"/>
              </a:rPr>
              <a:t> </a:t>
            </a:r>
            <a:r>
              <a:rPr lang="en-US" sz="4400" b="1" dirty="0" err="1" smtClean="0">
                <a:latin typeface="Agency FB" pitchFamily="34" charset="0"/>
                <a:cs typeface="Aharoni" pitchFamily="2" charset="-79"/>
              </a:rPr>
              <a:t>Kartoffelsalat</a:t>
            </a:r>
            <a:r>
              <a:rPr lang="en-US" sz="4400" b="1" dirty="0" smtClean="0">
                <a:latin typeface="Agency FB" pitchFamily="34" charset="0"/>
                <a:cs typeface="Aharoni" pitchFamily="2" charset="-79"/>
              </a:rPr>
              <a:t> und </a:t>
            </a:r>
            <a:r>
              <a:rPr lang="en-US" sz="4400" b="1" dirty="0" err="1" smtClean="0">
                <a:latin typeface="Agency FB" pitchFamily="34" charset="0"/>
                <a:cs typeface="Aharoni" pitchFamily="2" charset="-79"/>
              </a:rPr>
              <a:t>Spiegelei</a:t>
            </a:r>
            <a:r>
              <a:rPr lang="en-US" sz="4400" b="1" dirty="0" smtClean="0">
                <a:latin typeface="Agency FB" pitchFamily="34" charset="0"/>
                <a:cs typeface="Aharoni" pitchFamily="2" charset="-79"/>
              </a:rPr>
              <a:t> </a:t>
            </a:r>
            <a:r>
              <a:rPr lang="en-US" sz="4400" b="1" dirty="0" err="1" smtClean="0">
                <a:latin typeface="Agency FB" pitchFamily="34" charset="0"/>
                <a:cs typeface="Aharoni" pitchFamily="2" charset="-79"/>
              </a:rPr>
              <a:t>oder</a:t>
            </a:r>
            <a:r>
              <a:rPr lang="en-US" sz="4400" b="1" dirty="0" smtClean="0">
                <a:latin typeface="Agency FB" pitchFamily="34" charset="0"/>
                <a:cs typeface="Aharoni" pitchFamily="2" charset="-79"/>
              </a:rPr>
              <a:t> </a:t>
            </a:r>
            <a:r>
              <a:rPr lang="en-US" sz="4400" b="1" dirty="0" err="1" smtClean="0">
                <a:latin typeface="Agency FB" pitchFamily="34" charset="0"/>
                <a:cs typeface="Aharoni" pitchFamily="2" charset="-79"/>
              </a:rPr>
              <a:t>Bratkartoffeln</a:t>
            </a:r>
            <a:r>
              <a:rPr lang="en-US" sz="4400" dirty="0" smtClean="0">
                <a:latin typeface="Agency FB" pitchFamily="34" charset="0"/>
                <a:cs typeface="Aharoni" pitchFamily="2" charset="-79"/>
              </a:rPr>
              <a:t> </a:t>
            </a:r>
            <a:r>
              <a:rPr lang="pl-PL" sz="4400" dirty="0" smtClean="0">
                <a:latin typeface="Agency FB" pitchFamily="34" charset="0"/>
                <a:cs typeface="Aharoni" pitchFamily="2" charset="-79"/>
              </a:rPr>
              <a:t/>
            </a:r>
            <a:br>
              <a:rPr lang="pl-PL" sz="4400" dirty="0" smtClean="0">
                <a:latin typeface="Agency FB" pitchFamily="34" charset="0"/>
                <a:cs typeface="Aharoni" pitchFamily="2" charset="-79"/>
              </a:rPr>
            </a:br>
            <a:r>
              <a:rPr lang="pl-PL" sz="1800" dirty="0" smtClean="0">
                <a:latin typeface="Agency FB" pitchFamily="34" charset="0"/>
                <a:cs typeface="Aharoni" pitchFamily="2" charset="-79"/>
              </a:rPr>
              <a:t>Cena: 9 Euro</a:t>
            </a:r>
            <a:r>
              <a:rPr lang="pl-PL" dirty="0" smtClean="0"/>
              <a:t/>
            </a:r>
            <a:br>
              <a:rPr lang="pl-PL" dirty="0" smtClean="0"/>
            </a:br>
            <a:endParaRPr lang="pl-PL" dirty="0"/>
          </a:p>
        </p:txBody>
      </p:sp>
      <p:sp>
        <p:nvSpPr>
          <p:cNvPr id="3" name="Symbol zastępczy zawartości 2"/>
          <p:cNvSpPr>
            <a:spLocks noGrp="1"/>
          </p:cNvSpPr>
          <p:nvPr>
            <p:ph idx="1"/>
          </p:nvPr>
        </p:nvSpPr>
        <p:spPr>
          <a:xfrm>
            <a:off x="1187624" y="1484784"/>
            <a:ext cx="3424424" cy="4835624"/>
          </a:xfrm>
        </p:spPr>
        <p:txBody>
          <a:bodyPr>
            <a:normAutofit fontScale="55000" lnSpcReduction="20000"/>
          </a:bodyPr>
          <a:lstStyle/>
          <a:p>
            <a:pPr algn="ctr">
              <a:buNone/>
            </a:pPr>
            <a:endParaRPr lang="pl-PL" dirty="0" smtClean="0">
              <a:latin typeface="Californian FB" pitchFamily="18" charset="0"/>
              <a:cs typeface="Andalus" pitchFamily="18" charset="-78"/>
            </a:endParaRPr>
          </a:p>
          <a:p>
            <a:pPr algn="ctr">
              <a:buNone/>
            </a:pPr>
            <a:r>
              <a:rPr lang="pl-PL" dirty="0" err="1" smtClean="0">
                <a:latin typeface="Californian FB" pitchFamily="18" charset="0"/>
                <a:cs typeface="Andalus" pitchFamily="18" charset="-78"/>
              </a:rPr>
              <a:t>Leberkäse</a:t>
            </a:r>
            <a:r>
              <a:rPr lang="pl-PL" dirty="0" smtClean="0">
                <a:latin typeface="Californian FB" pitchFamily="18" charset="0"/>
                <a:cs typeface="Andalus" pitchFamily="18" charset="-78"/>
              </a:rPr>
              <a:t> jest powszechnie spotykany w niemieckiej i austriackiej kuchni. Charakteryzuje się podaniem w postaci pokątnych pasztecików. Pieczeń z sałatką ziemniaczaną można przygotować w bardzo smaczny sposób na grillu. Może być </a:t>
            </a:r>
            <a:r>
              <a:rPr lang="pl-PL" dirty="0" err="1" smtClean="0">
                <a:latin typeface="Californian FB" pitchFamily="18" charset="0"/>
                <a:cs typeface="Andalus" pitchFamily="18" charset="-78"/>
              </a:rPr>
              <a:t>zaróno</a:t>
            </a:r>
            <a:r>
              <a:rPr lang="pl-PL" dirty="0" smtClean="0">
                <a:latin typeface="Californian FB" pitchFamily="18" charset="0"/>
                <a:cs typeface="Andalus" pitchFamily="18" charset="-78"/>
              </a:rPr>
              <a:t> podawany na zimno jak i na ciepło. Jako przekąski, dodaje się do niego pieczywo, ogórki i ostrą musztardę. Pieczeń smażoną na patelni nazywamy „</a:t>
            </a:r>
            <a:r>
              <a:rPr lang="pl-PL" dirty="0" err="1" smtClean="0">
                <a:latin typeface="Californian FB" pitchFamily="18" charset="0"/>
                <a:cs typeface="Andalus" pitchFamily="18" charset="-78"/>
              </a:rPr>
              <a:t>abgebräunt</a:t>
            </a:r>
            <a:r>
              <a:rPr lang="pl-PL" dirty="0" smtClean="0">
                <a:latin typeface="Californian FB" pitchFamily="18" charset="0"/>
                <a:cs typeface="Andalus" pitchFamily="18" charset="-78"/>
              </a:rPr>
              <a:t>”' i podawana jest z jajkiem i sałatką ziemniaczaną lub pieczonymi ziemniakami. </a:t>
            </a:r>
            <a:endParaRPr lang="pl-PL" dirty="0">
              <a:latin typeface="Californian FB" pitchFamily="18" charset="0"/>
              <a:cs typeface="Andalus" pitchFamily="18" charset="-78"/>
            </a:endParaRPr>
          </a:p>
        </p:txBody>
      </p:sp>
      <p:pic>
        <p:nvPicPr>
          <p:cNvPr id="67588" name="Picture 4" descr="http://us.123rf.com/400wm/400/400/handmadepictures/handmadepictures1205/handmadepictures120500309/13778913-carne-de-pan-con-huevo-frito-y-cubiertos-en-un-plato.jpg"/>
          <p:cNvPicPr>
            <a:picLocks noChangeAspect="1" noChangeArrowheads="1"/>
          </p:cNvPicPr>
          <p:nvPr/>
        </p:nvPicPr>
        <p:blipFill>
          <a:blip r:embed="rId2" cstate="print"/>
          <a:srcRect/>
          <a:stretch>
            <a:fillRect/>
          </a:stretch>
        </p:blipFill>
        <p:spPr bwMode="auto">
          <a:xfrm>
            <a:off x="5004048" y="4077072"/>
            <a:ext cx="3898177" cy="2592288"/>
          </a:xfrm>
          <a:prstGeom prst="rect">
            <a:avLst/>
          </a:prstGeom>
          <a:ln>
            <a:noFill/>
          </a:ln>
          <a:effectLst>
            <a:softEdge rad="112500"/>
          </a:effectLst>
        </p:spPr>
      </p:pic>
      <p:pic>
        <p:nvPicPr>
          <p:cNvPr id="67590" name="Picture 6" descr="http://www.foodboard.de/media/recipes/hauptspeisen/kartoffelgericht_3/watermark_F2771201jpg_img_308x0.png"/>
          <p:cNvPicPr>
            <a:picLocks noChangeAspect="1" noChangeArrowheads="1"/>
          </p:cNvPicPr>
          <p:nvPr/>
        </p:nvPicPr>
        <p:blipFill>
          <a:blip r:embed="rId3" cstate="print"/>
          <a:srcRect/>
          <a:stretch>
            <a:fillRect/>
          </a:stretch>
        </p:blipFill>
        <p:spPr bwMode="auto">
          <a:xfrm>
            <a:off x="5076056" y="1484784"/>
            <a:ext cx="3744416" cy="252028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err="1" smtClean="0">
                <a:latin typeface="Agency FB" pitchFamily="34" charset="0"/>
              </a:rPr>
              <a:t>Maultasche</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5 Euro</a:t>
            </a:r>
            <a:r>
              <a:rPr lang="pl-PL" dirty="0" smtClean="0"/>
              <a:t/>
            </a:r>
            <a:br>
              <a:rPr lang="pl-PL" dirty="0" smtClean="0"/>
            </a:br>
            <a:endParaRPr lang="pl-PL" dirty="0"/>
          </a:p>
        </p:txBody>
      </p:sp>
      <p:sp>
        <p:nvSpPr>
          <p:cNvPr id="3" name="Symbol zastępczy zawartości 2"/>
          <p:cNvSpPr>
            <a:spLocks noGrp="1"/>
          </p:cNvSpPr>
          <p:nvPr>
            <p:ph idx="1"/>
          </p:nvPr>
        </p:nvSpPr>
        <p:spPr>
          <a:xfrm>
            <a:off x="1259632" y="1412776"/>
            <a:ext cx="3064384" cy="4835624"/>
          </a:xfrm>
        </p:spPr>
        <p:txBody>
          <a:bodyPr>
            <a:noAutofit/>
          </a:bodyPr>
          <a:lstStyle/>
          <a:p>
            <a:pPr algn="ctr">
              <a:buNone/>
            </a:pPr>
            <a:r>
              <a:rPr lang="pl-PL" sz="1600" dirty="0" err="1" smtClean="0">
                <a:latin typeface="Californian FB" pitchFamily="18" charset="0"/>
              </a:rPr>
              <a:t>Maultasche</a:t>
            </a:r>
            <a:r>
              <a:rPr lang="pl-PL" sz="1600" dirty="0" smtClean="0">
                <a:latin typeface="Californian FB" pitchFamily="18" charset="0"/>
              </a:rPr>
              <a:t> są specjalnością kuchni Szwabii. Są to kieszenie ciasta </a:t>
            </a:r>
            <a:r>
              <a:rPr lang="pl-PL" sz="1600" dirty="0" err="1" smtClean="0">
                <a:latin typeface="Californian FB" pitchFamily="18" charset="0"/>
              </a:rPr>
              <a:t>makaranowego</a:t>
            </a:r>
            <a:r>
              <a:rPr lang="pl-PL" sz="1600" dirty="0" smtClean="0">
                <a:latin typeface="Californian FB" pitchFamily="18" charset="0"/>
              </a:rPr>
              <a:t> z nadzieniem z mielonego mięsa, szpinaku oraz cebuli. W wielu rodzinach istnieją specjalne przepisy, które przewidują użycie innych składników takich jak np. wędzonej szynki czy wołowiny. Tymczasem pierogi te znane są daleko poza granicami Szwabii. Pomimo tego, że oferowane są w całym kraju, ich głównym producentem i liderem w ich produkcji jest </a:t>
            </a:r>
            <a:r>
              <a:rPr lang="pl-PL" sz="1600" dirty="0" err="1" smtClean="0">
                <a:latin typeface="Californian FB" pitchFamily="18" charset="0"/>
              </a:rPr>
              <a:t>Hersteller</a:t>
            </a:r>
            <a:r>
              <a:rPr lang="pl-PL" sz="1600" dirty="0" smtClean="0">
                <a:latin typeface="Californian FB" pitchFamily="18" charset="0"/>
              </a:rPr>
              <a:t> </a:t>
            </a:r>
            <a:r>
              <a:rPr lang="pl-PL" sz="1600" dirty="0" err="1" smtClean="0">
                <a:latin typeface="Californian FB" pitchFamily="18" charset="0"/>
              </a:rPr>
              <a:t>Bürger</a:t>
            </a:r>
            <a:r>
              <a:rPr lang="pl-PL" sz="1600" dirty="0" smtClean="0">
                <a:latin typeface="Californian FB" pitchFamily="18" charset="0"/>
              </a:rPr>
              <a:t>.</a:t>
            </a:r>
            <a:endParaRPr lang="pl-PL" sz="1600" dirty="0">
              <a:latin typeface="Californian FB" pitchFamily="18" charset="0"/>
            </a:endParaRPr>
          </a:p>
        </p:txBody>
      </p:sp>
      <p:pic>
        <p:nvPicPr>
          <p:cNvPr id="87042" name="Picture 2" descr="http://www.ahgz.de/news/pages/pics/show/200711060937_maul.jpg"/>
          <p:cNvPicPr>
            <a:picLocks noChangeAspect="1" noChangeArrowheads="1"/>
          </p:cNvPicPr>
          <p:nvPr/>
        </p:nvPicPr>
        <p:blipFill>
          <a:blip r:embed="rId2" cstate="print"/>
          <a:srcRect/>
          <a:stretch>
            <a:fillRect/>
          </a:stretch>
        </p:blipFill>
        <p:spPr bwMode="auto">
          <a:xfrm>
            <a:off x="4788024" y="1196752"/>
            <a:ext cx="3816424" cy="2633333"/>
          </a:xfrm>
          <a:prstGeom prst="rect">
            <a:avLst/>
          </a:prstGeom>
          <a:ln>
            <a:noFill/>
          </a:ln>
          <a:effectLst>
            <a:softEdge rad="112500"/>
          </a:effectLst>
        </p:spPr>
      </p:pic>
      <p:pic>
        <p:nvPicPr>
          <p:cNvPr id="87044" name="Picture 4" descr="https://encrypted-tbn0.gstatic.com/images?q=tbn:ANd9GcTxajkCcPuCiD6iUqMC3rQ-LHFVFkwIjDCYPTL3uPMHPGijwlOnNQ"/>
          <p:cNvPicPr>
            <a:picLocks noChangeAspect="1" noChangeArrowheads="1"/>
          </p:cNvPicPr>
          <p:nvPr/>
        </p:nvPicPr>
        <p:blipFill>
          <a:blip r:embed="rId3" cstate="print"/>
          <a:srcRect/>
          <a:stretch>
            <a:fillRect/>
          </a:stretch>
        </p:blipFill>
        <p:spPr bwMode="auto">
          <a:xfrm>
            <a:off x="4716016" y="3861048"/>
            <a:ext cx="3937938" cy="252028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b="1" dirty="0" smtClean="0">
                <a:latin typeface="Agency FB" pitchFamily="34" charset="0"/>
              </a:rPr>
              <a:t>Sauerbraten</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Cena: 7 Euro</a:t>
            </a:r>
            <a:endParaRPr lang="pl-PL" sz="1800" dirty="0">
              <a:latin typeface="Agency FB" pitchFamily="34" charset="0"/>
            </a:endParaRPr>
          </a:p>
        </p:txBody>
      </p:sp>
      <p:sp>
        <p:nvSpPr>
          <p:cNvPr id="3" name="Symbol zastępczy zawartości 2"/>
          <p:cNvSpPr>
            <a:spLocks noGrp="1"/>
          </p:cNvSpPr>
          <p:nvPr>
            <p:ph idx="1"/>
          </p:nvPr>
        </p:nvSpPr>
        <p:spPr>
          <a:xfrm>
            <a:off x="5292080" y="1412776"/>
            <a:ext cx="3456384" cy="4835624"/>
          </a:xfrm>
        </p:spPr>
        <p:txBody>
          <a:bodyPr>
            <a:noAutofit/>
          </a:bodyPr>
          <a:lstStyle/>
          <a:p>
            <a:pPr algn="ctr">
              <a:buNone/>
            </a:pPr>
            <a:endParaRPr lang="pl-PL" sz="1400" dirty="0" smtClean="0">
              <a:latin typeface="Californian FB" pitchFamily="18" charset="0"/>
            </a:endParaRPr>
          </a:p>
          <a:p>
            <a:pPr algn="ctr">
              <a:buNone/>
            </a:pPr>
            <a:endParaRPr lang="pl-PL" sz="1800" dirty="0" smtClean="0">
              <a:latin typeface="Californian FB" pitchFamily="18" charset="0"/>
            </a:endParaRPr>
          </a:p>
          <a:p>
            <a:pPr algn="ctr">
              <a:buNone/>
            </a:pPr>
            <a:r>
              <a:rPr lang="pl-PL" sz="1800" dirty="0" err="1" smtClean="0">
                <a:latin typeface="Californian FB" pitchFamily="18" charset="0"/>
              </a:rPr>
              <a:t>Sauerbraten</a:t>
            </a:r>
            <a:r>
              <a:rPr lang="pl-PL" sz="1800" dirty="0" smtClean="0">
                <a:latin typeface="Californian FB" pitchFamily="18" charset="0"/>
              </a:rPr>
              <a:t> są wstępnie marynowane przez kilka dni w zalewie z octu. Potrawa ta jest bardzo popularna w Niemczech i podawana w różnych odmianach regionalnych. </a:t>
            </a:r>
          </a:p>
          <a:p>
            <a:pPr algn="ctr">
              <a:buNone/>
            </a:pPr>
            <a:r>
              <a:rPr lang="pl-PL" sz="1800" dirty="0" smtClean="0">
                <a:latin typeface="Californian FB" pitchFamily="18" charset="0"/>
              </a:rPr>
              <a:t>Sos przygotowany jest z odpowiednich substancji słodzących w celu nadania mu charakterystycznego słodko-kwaśnego smaku. Klasycznymi dodatkami są kluski ziemniaczane wraz z sosem jabłkowym. </a:t>
            </a:r>
          </a:p>
        </p:txBody>
      </p:sp>
      <p:pic>
        <p:nvPicPr>
          <p:cNvPr id="88066" name="Picture 2" descr="http://dinnerella.arcada.vilkas.fi/WebRoot/Arcada/Shops/Dinnerella/4EC2/42DA/3A6D/06FE/155A/0A28/130B/83BB/sauerbraten-1000.jpg"/>
          <p:cNvPicPr>
            <a:picLocks noChangeAspect="1" noChangeArrowheads="1"/>
          </p:cNvPicPr>
          <p:nvPr/>
        </p:nvPicPr>
        <p:blipFill>
          <a:blip r:embed="rId2" cstate="print"/>
          <a:srcRect/>
          <a:stretch>
            <a:fillRect/>
          </a:stretch>
        </p:blipFill>
        <p:spPr bwMode="auto">
          <a:xfrm>
            <a:off x="1331640" y="1315150"/>
            <a:ext cx="3888432" cy="2635908"/>
          </a:xfrm>
          <a:prstGeom prst="rect">
            <a:avLst/>
          </a:prstGeom>
          <a:ln>
            <a:noFill/>
          </a:ln>
          <a:effectLst>
            <a:softEdge rad="112500"/>
          </a:effectLst>
        </p:spPr>
      </p:pic>
      <p:pic>
        <p:nvPicPr>
          <p:cNvPr id="88068" name="Picture 4" descr="https://encrypted-tbn1.gstatic.com/images?q=tbn:ANd9GcR356gByjK0h9SqExMi7WOL4G0SlxKns-8jZEKarLitudM7YUd0iA"/>
          <p:cNvPicPr>
            <a:picLocks noChangeAspect="1" noChangeArrowheads="1"/>
          </p:cNvPicPr>
          <p:nvPr/>
        </p:nvPicPr>
        <p:blipFill>
          <a:blip r:embed="rId3" cstate="print"/>
          <a:srcRect/>
          <a:stretch>
            <a:fillRect/>
          </a:stretch>
        </p:blipFill>
        <p:spPr bwMode="auto">
          <a:xfrm>
            <a:off x="1331640" y="3981236"/>
            <a:ext cx="3888432" cy="258757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404664"/>
            <a:ext cx="7498080" cy="1143000"/>
          </a:xfrm>
        </p:spPr>
        <p:txBody>
          <a:bodyPr>
            <a:normAutofit fontScale="90000"/>
          </a:bodyPr>
          <a:lstStyle/>
          <a:p>
            <a:pPr algn="ctr"/>
            <a:r>
              <a:rPr lang="en-US" b="1" dirty="0" err="1" smtClean="0">
                <a:latin typeface="Agency FB" pitchFamily="34" charset="0"/>
              </a:rPr>
              <a:t>Rauchfleisch</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4 Euro</a:t>
            </a:r>
            <a:r>
              <a:rPr lang="pl-PL" dirty="0" smtClean="0"/>
              <a:t/>
            </a:r>
            <a:br>
              <a:rPr lang="pl-PL" dirty="0" smtClean="0"/>
            </a:br>
            <a:endParaRPr lang="pl-PL" dirty="0"/>
          </a:p>
        </p:txBody>
      </p:sp>
      <p:sp>
        <p:nvSpPr>
          <p:cNvPr id="3" name="Symbol zastępczy zawartości 2"/>
          <p:cNvSpPr>
            <a:spLocks noGrp="1"/>
          </p:cNvSpPr>
          <p:nvPr>
            <p:ph idx="1"/>
          </p:nvPr>
        </p:nvSpPr>
        <p:spPr>
          <a:xfrm>
            <a:off x="1403648" y="4797152"/>
            <a:ext cx="7498080" cy="2747392"/>
          </a:xfrm>
        </p:spPr>
        <p:txBody>
          <a:bodyPr>
            <a:normAutofit/>
          </a:bodyPr>
          <a:lstStyle/>
          <a:p>
            <a:pPr algn="ctr">
              <a:buNone/>
            </a:pPr>
            <a:r>
              <a:rPr lang="pl-PL" sz="2400" dirty="0" err="1" smtClean="0">
                <a:latin typeface="Californian FB" pitchFamily="18" charset="0"/>
              </a:rPr>
              <a:t>Rauchfleisch</a:t>
            </a:r>
            <a:r>
              <a:rPr lang="pl-PL" sz="2400" dirty="0" smtClean="0">
                <a:latin typeface="Californian FB" pitchFamily="18" charset="0"/>
              </a:rPr>
              <a:t> jest to rodzaj peklowanego mięsa czyli - powstałego poprzez zasolenie i zakonserwowanie - zazwyczaj wołowiny lub wieprzowiny podawane jako cienkie plasterki szynki,  na zimno czy też ciepło. </a:t>
            </a:r>
          </a:p>
          <a:p>
            <a:endParaRPr lang="pl-PL" dirty="0"/>
          </a:p>
        </p:txBody>
      </p:sp>
      <p:pic>
        <p:nvPicPr>
          <p:cNvPr id="95234" name="Picture 2" descr="http://www.metzgerei-heinrich.de/media/images/rauchfleisch_big.jpg"/>
          <p:cNvPicPr>
            <a:picLocks noChangeAspect="1" noChangeArrowheads="1"/>
          </p:cNvPicPr>
          <p:nvPr/>
        </p:nvPicPr>
        <p:blipFill>
          <a:blip r:embed="rId2" cstate="print"/>
          <a:srcRect/>
          <a:stretch>
            <a:fillRect/>
          </a:stretch>
        </p:blipFill>
        <p:spPr bwMode="auto">
          <a:xfrm>
            <a:off x="2195736" y="1340768"/>
            <a:ext cx="5760640" cy="3438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Kartoffelpuffer</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6 Euro</a:t>
            </a:r>
            <a:r>
              <a:rPr lang="de-DE" dirty="0" smtClean="0"/>
              <a:t/>
            </a:r>
            <a:br>
              <a:rPr lang="de-DE" dirty="0" smtClean="0"/>
            </a:br>
            <a:endParaRPr lang="pl-PL" dirty="0"/>
          </a:p>
        </p:txBody>
      </p:sp>
      <p:sp>
        <p:nvSpPr>
          <p:cNvPr id="3" name="Symbol zastępczy zawartości 2"/>
          <p:cNvSpPr>
            <a:spLocks noGrp="1"/>
          </p:cNvSpPr>
          <p:nvPr>
            <p:ph idx="1"/>
          </p:nvPr>
        </p:nvSpPr>
        <p:spPr>
          <a:xfrm>
            <a:off x="1187624" y="1340768"/>
            <a:ext cx="3136392" cy="4800600"/>
          </a:xfrm>
        </p:spPr>
        <p:txBody>
          <a:bodyPr>
            <a:normAutofit fontScale="62500" lnSpcReduction="20000"/>
          </a:bodyPr>
          <a:lstStyle/>
          <a:p>
            <a:pPr algn="ctr">
              <a:buNone/>
            </a:pPr>
            <a:r>
              <a:rPr lang="pl-PL" dirty="0" err="1" smtClean="0"/>
              <a:t>Kartoffelpuffer</a:t>
            </a:r>
            <a:r>
              <a:rPr lang="pl-PL" dirty="0" smtClean="0"/>
              <a:t> są to placki ziemniaczane, których podstawowym składnikiem przygotowania są ziemniaki. W Niemczech często podawane z musem jabłkowym lub cukrem. W tradycyjnej kuchni Nadrenii w piątek, który jest dniem bezmięsnym często spożywa się właśnie placki. Ciekawostką jest, że w niektórych miejscach w Niemczech są one również częścią specjalnych festiwalów ziemniaczanych. </a:t>
            </a:r>
            <a:endParaRPr lang="pl-PL" dirty="0"/>
          </a:p>
        </p:txBody>
      </p:sp>
      <p:pic>
        <p:nvPicPr>
          <p:cNvPr id="98308" name="Picture 4" descr="http://js.konisto.de/wp-content/uploads/2009/12/kartoffelpuffer-mit-dip_20080717102949308.jpg"/>
          <p:cNvPicPr>
            <a:picLocks noChangeAspect="1" noChangeArrowheads="1"/>
          </p:cNvPicPr>
          <p:nvPr/>
        </p:nvPicPr>
        <p:blipFill>
          <a:blip r:embed="rId2" cstate="print"/>
          <a:srcRect/>
          <a:stretch>
            <a:fillRect/>
          </a:stretch>
        </p:blipFill>
        <p:spPr bwMode="auto">
          <a:xfrm>
            <a:off x="4572000" y="3861048"/>
            <a:ext cx="3744416" cy="2808312"/>
          </a:xfrm>
          <a:prstGeom prst="rect">
            <a:avLst/>
          </a:prstGeom>
          <a:ln>
            <a:noFill/>
          </a:ln>
          <a:effectLst>
            <a:softEdge rad="112500"/>
          </a:effectLst>
        </p:spPr>
      </p:pic>
      <p:pic>
        <p:nvPicPr>
          <p:cNvPr id="98310" name="Picture 6" descr="http://www.lecker.de/media/redaktionell/leckerde/rezeptsammlungen/kartoffeln/kartoffelpuffer_1/hbv_585/kartoffelpuffer-apfel-ruebe.jpg"/>
          <p:cNvPicPr>
            <a:picLocks noChangeAspect="1" noChangeArrowheads="1"/>
          </p:cNvPicPr>
          <p:nvPr/>
        </p:nvPicPr>
        <p:blipFill>
          <a:blip r:embed="rId3" cstate="print"/>
          <a:srcRect/>
          <a:stretch>
            <a:fillRect/>
          </a:stretch>
        </p:blipFill>
        <p:spPr bwMode="auto">
          <a:xfrm>
            <a:off x="4572000" y="1052736"/>
            <a:ext cx="3672408" cy="275430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498080" cy="1143000"/>
          </a:xfrm>
        </p:spPr>
        <p:txBody>
          <a:bodyPr>
            <a:normAutofit/>
          </a:bodyPr>
          <a:lstStyle/>
          <a:p>
            <a:pPr algn="ctr"/>
            <a:r>
              <a:rPr lang="de-DE" b="1" dirty="0" smtClean="0">
                <a:latin typeface="Agency FB" pitchFamily="34" charset="0"/>
              </a:rPr>
              <a:t>Steckerlfisch</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Cena: 5 Euro</a:t>
            </a:r>
            <a:endParaRPr lang="de-DE" sz="1800" b="1" dirty="0">
              <a:latin typeface="Agency FB" pitchFamily="34" charset="0"/>
            </a:endParaRPr>
          </a:p>
        </p:txBody>
      </p:sp>
      <p:sp>
        <p:nvSpPr>
          <p:cNvPr id="3" name="Symbol zastępczy zawartości 2"/>
          <p:cNvSpPr>
            <a:spLocks noGrp="1"/>
          </p:cNvSpPr>
          <p:nvPr>
            <p:ph idx="1"/>
          </p:nvPr>
        </p:nvSpPr>
        <p:spPr>
          <a:xfrm>
            <a:off x="1043608" y="1628800"/>
            <a:ext cx="3136392" cy="4835624"/>
          </a:xfrm>
        </p:spPr>
        <p:txBody>
          <a:bodyPr>
            <a:normAutofit fontScale="62500" lnSpcReduction="20000"/>
          </a:bodyPr>
          <a:lstStyle/>
          <a:p>
            <a:pPr algn="ctr">
              <a:buNone/>
            </a:pPr>
            <a:r>
              <a:rPr lang="pl-PL" dirty="0" err="1" smtClean="0">
                <a:latin typeface="Californian FB" pitchFamily="18" charset="0"/>
              </a:rPr>
              <a:t>Steckerlfisch</a:t>
            </a:r>
            <a:r>
              <a:rPr lang="pl-PL" dirty="0" smtClean="0">
                <a:latin typeface="Californian FB" pitchFamily="18" charset="0"/>
              </a:rPr>
              <a:t> jest to ryba, najczęściej grillowana w barach. Serwowane głównie w ogródkach piwnych i na </a:t>
            </a:r>
            <a:r>
              <a:rPr lang="pl-PL" dirty="0" err="1" smtClean="0">
                <a:latin typeface="Californian FB" pitchFamily="18" charset="0"/>
              </a:rPr>
              <a:t>festiwalanch</a:t>
            </a:r>
            <a:r>
              <a:rPr lang="pl-PL" dirty="0" smtClean="0">
                <a:latin typeface="Californian FB" pitchFamily="18" charset="0"/>
              </a:rPr>
              <a:t> folklorystycznych. </a:t>
            </a:r>
          </a:p>
          <a:p>
            <a:pPr algn="ctr">
              <a:buNone/>
            </a:pPr>
            <a:r>
              <a:rPr lang="pl-PL" dirty="0" smtClean="0">
                <a:latin typeface="Californian FB" pitchFamily="18" charset="0"/>
              </a:rPr>
              <a:t>Aby je przygotować ryby należy zamarynować w oleju, wraz z przyprawami i czosnkiem, a następnie nadziać je na gałęzie wierzby. Spożywane są na papierze, w którym był owinięty na grillu, lub podawane na talerzu. Jako dodatek je się do niej precle. </a:t>
            </a:r>
            <a:endParaRPr lang="de-DE" dirty="0">
              <a:latin typeface="Californian FB" pitchFamily="18" charset="0"/>
            </a:endParaRPr>
          </a:p>
        </p:txBody>
      </p:sp>
      <p:pic>
        <p:nvPicPr>
          <p:cNvPr id="97282" name="Picture 2" descr="http://upload.wikimedia.org/wikipedia/commons/1/16/Steckerlfisch-2.jpg"/>
          <p:cNvPicPr>
            <a:picLocks noChangeAspect="1" noChangeArrowheads="1"/>
          </p:cNvPicPr>
          <p:nvPr/>
        </p:nvPicPr>
        <p:blipFill>
          <a:blip r:embed="rId2" cstate="print"/>
          <a:srcRect/>
          <a:stretch>
            <a:fillRect/>
          </a:stretch>
        </p:blipFill>
        <p:spPr bwMode="auto">
          <a:xfrm>
            <a:off x="4211960" y="1268760"/>
            <a:ext cx="4425336" cy="2304256"/>
          </a:xfrm>
          <a:prstGeom prst="rect">
            <a:avLst/>
          </a:prstGeom>
          <a:ln>
            <a:noFill/>
          </a:ln>
          <a:effectLst>
            <a:softEdge rad="112500"/>
          </a:effectLst>
        </p:spPr>
      </p:pic>
      <p:pic>
        <p:nvPicPr>
          <p:cNvPr id="97284" name="Picture 4" descr="http://www.travelsignposts.com/destination/var/albums/Germany/Munich/Oktoberfest-Food/Steckerlfisch_AJP_AJP_3070.jpg?m=1367129348"/>
          <p:cNvPicPr>
            <a:picLocks noChangeAspect="1" noChangeArrowheads="1"/>
          </p:cNvPicPr>
          <p:nvPr/>
        </p:nvPicPr>
        <p:blipFill>
          <a:blip r:embed="rId3" cstate="print"/>
          <a:srcRect/>
          <a:stretch>
            <a:fillRect/>
          </a:stretch>
        </p:blipFill>
        <p:spPr bwMode="auto">
          <a:xfrm>
            <a:off x="4211960" y="3645024"/>
            <a:ext cx="4392488" cy="2988087"/>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endParaRPr lang="pl-PL" dirty="0"/>
          </a:p>
        </p:txBody>
      </p:sp>
      <p:sp>
        <p:nvSpPr>
          <p:cNvPr id="4" name="Prostokąt 3"/>
          <p:cNvSpPr/>
          <p:nvPr/>
        </p:nvSpPr>
        <p:spPr>
          <a:xfrm>
            <a:off x="1619100" y="260648"/>
            <a:ext cx="6745565"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5400" b="1" i="1" cap="none" spc="0" dirty="0" smtClean="0">
                <a:ln/>
                <a:solidFill>
                  <a:schemeClr val="accent5">
                    <a:tint val="50000"/>
                    <a:satMod val="180000"/>
                  </a:schemeClr>
                </a:solidFill>
                <a:effectLst/>
              </a:rPr>
              <a:t>SŁODYCZE I DESERY</a:t>
            </a:r>
            <a:endParaRPr lang="pl-PL" sz="5400" b="1" i="1" cap="none" spc="0" dirty="0">
              <a:ln/>
              <a:solidFill>
                <a:schemeClr val="accent5">
                  <a:tint val="50000"/>
                  <a:satMod val="180000"/>
                </a:schemeClr>
              </a:solidFill>
              <a:effectLst/>
            </a:endParaRPr>
          </a:p>
        </p:txBody>
      </p:sp>
      <p:pic>
        <p:nvPicPr>
          <p:cNvPr id="67586" name="Picture 2" descr="http://www.publicdomainpictures.net/pictures/40000/nahled/cupcake-clipart.jpg"/>
          <p:cNvPicPr>
            <a:picLocks noChangeAspect="1" noChangeArrowheads="1"/>
          </p:cNvPicPr>
          <p:nvPr/>
        </p:nvPicPr>
        <p:blipFill>
          <a:blip r:embed="rId2" cstate="print"/>
          <a:srcRect/>
          <a:stretch>
            <a:fillRect/>
          </a:stretch>
        </p:blipFill>
        <p:spPr bwMode="auto">
          <a:xfrm>
            <a:off x="2627784" y="1556792"/>
            <a:ext cx="4752528" cy="4752529"/>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188640"/>
            <a:ext cx="7498080" cy="1143000"/>
          </a:xfrm>
        </p:spPr>
        <p:txBody>
          <a:bodyPr>
            <a:normAutofit/>
          </a:bodyPr>
          <a:lstStyle/>
          <a:p>
            <a:pPr algn="ctr"/>
            <a:r>
              <a:rPr lang="en-US" b="1" dirty="0" err="1" smtClean="0">
                <a:latin typeface="Agency FB" pitchFamily="34" charset="0"/>
              </a:rPr>
              <a:t>Arme</a:t>
            </a:r>
            <a:r>
              <a:rPr lang="en-US" b="1" dirty="0" smtClean="0">
                <a:latin typeface="Agency FB" pitchFamily="34" charset="0"/>
              </a:rPr>
              <a:t> Ritter</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4 Euro</a:t>
            </a:r>
            <a:endParaRPr lang="pl-PL" sz="2000" dirty="0">
              <a:latin typeface="Agency FB" pitchFamily="34" charset="0"/>
            </a:endParaRPr>
          </a:p>
        </p:txBody>
      </p:sp>
      <p:sp>
        <p:nvSpPr>
          <p:cNvPr id="3" name="Symbol zastępczy zawartości 2"/>
          <p:cNvSpPr>
            <a:spLocks noGrp="1"/>
          </p:cNvSpPr>
          <p:nvPr>
            <p:ph idx="1"/>
          </p:nvPr>
        </p:nvSpPr>
        <p:spPr>
          <a:xfrm>
            <a:off x="1259632" y="1196752"/>
            <a:ext cx="7498080" cy="1837184"/>
          </a:xfrm>
        </p:spPr>
        <p:txBody>
          <a:bodyPr>
            <a:normAutofit fontScale="70000" lnSpcReduction="20000"/>
          </a:bodyPr>
          <a:lstStyle/>
          <a:p>
            <a:pPr algn="ctr">
              <a:buNone/>
            </a:pPr>
            <a:r>
              <a:rPr lang="pl-PL" dirty="0" err="1" smtClean="0">
                <a:latin typeface="Californian FB" pitchFamily="18" charset="0"/>
              </a:rPr>
              <a:t>Arme</a:t>
            </a:r>
            <a:r>
              <a:rPr lang="pl-PL" dirty="0" smtClean="0">
                <a:latin typeface="Californian FB" pitchFamily="18" charset="0"/>
              </a:rPr>
              <a:t> Ritter są to proste tosty przygotowywane z czerstwego chleba. W zależności od przepisu i regionu nadziewane są powidłami lub przeróżnymi konfiturami. Są podawane z cukrem pudrem, syropem klonowym lub specjalnej mieszaniny cukru i cynamonu w sosie waniliowym. </a:t>
            </a:r>
            <a:endParaRPr lang="pl-PL" dirty="0">
              <a:latin typeface="Californian FB" pitchFamily="18" charset="0"/>
            </a:endParaRPr>
          </a:p>
        </p:txBody>
      </p:sp>
      <p:pic>
        <p:nvPicPr>
          <p:cNvPr id="89090" name="Picture 2" descr="http://imalbum.aufeminin.com/album/D20110106/736355_KV712TFOUIFURMTL38C4GOSNHXYB6B_arme-ritter_H122849_L.jpg"/>
          <p:cNvPicPr>
            <a:picLocks noChangeAspect="1" noChangeArrowheads="1"/>
          </p:cNvPicPr>
          <p:nvPr/>
        </p:nvPicPr>
        <p:blipFill>
          <a:blip r:embed="rId2" cstate="print"/>
          <a:srcRect/>
          <a:stretch>
            <a:fillRect/>
          </a:stretch>
        </p:blipFill>
        <p:spPr bwMode="auto">
          <a:xfrm>
            <a:off x="2627784" y="2996952"/>
            <a:ext cx="4896544"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76672"/>
            <a:ext cx="8229600" cy="4325112"/>
          </a:xfrm>
        </p:spPr>
        <p:txBody>
          <a:bodyPr/>
          <a:lstStyle/>
          <a:p>
            <a:pPr algn="ctr">
              <a:buNone/>
            </a:pPr>
            <a:r>
              <a:rPr lang="pl-PL" sz="1800" dirty="0" smtClean="0">
                <a:latin typeface="Lucida Calligraphy" pitchFamily="66" charset="0"/>
                <a:cs typeface="Andalus" pitchFamily="18" charset="-78"/>
              </a:rPr>
              <a:t>Szanowni goście,</a:t>
            </a:r>
          </a:p>
          <a:p>
            <a:pPr algn="ctr">
              <a:buNone/>
            </a:pPr>
            <a:r>
              <a:rPr lang="pl-PL" sz="1800" dirty="0" smtClean="0">
                <a:latin typeface="Lucida Calligraphy" pitchFamily="66" charset="0"/>
                <a:cs typeface="Andalus" pitchFamily="18" charset="-78"/>
              </a:rPr>
              <a:t> Odwiedźcie nas w Bytomiu i cieszcie się naszymi </a:t>
            </a:r>
          </a:p>
          <a:p>
            <a:pPr algn="ctr">
              <a:buNone/>
            </a:pPr>
            <a:r>
              <a:rPr lang="pl-PL" sz="1800" dirty="0" smtClean="0">
                <a:latin typeface="Lucida Calligraphy" pitchFamily="66" charset="0"/>
                <a:cs typeface="Andalus" pitchFamily="18" charset="-78"/>
              </a:rPr>
              <a:t>kulinarnymi przysmakami. Nasza bawarska kuchnia oferuje nowoczesne i tradycyjne potrawy. Przygotowywane dania, jak i również kiełbasy wytwarzane są głównie z regionalnych oraz dolno-bawarskich produktów.</a:t>
            </a:r>
          </a:p>
        </p:txBody>
      </p:sp>
      <p:pic>
        <p:nvPicPr>
          <p:cNvPr id="5" name="Obraz 4" descr="restauracja.jpg"/>
          <p:cNvPicPr>
            <a:picLocks noChangeAspect="1"/>
          </p:cNvPicPr>
          <p:nvPr/>
        </p:nvPicPr>
        <p:blipFill>
          <a:blip r:embed="rId2" cstate="print"/>
          <a:stretch>
            <a:fillRect/>
          </a:stretch>
        </p:blipFill>
        <p:spPr>
          <a:xfrm rot="1100923">
            <a:off x="4628795" y="3428960"/>
            <a:ext cx="4045074" cy="2386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01.jpg"/>
          <p:cNvPicPr>
            <a:picLocks noChangeAspect="1"/>
          </p:cNvPicPr>
          <p:nvPr/>
        </p:nvPicPr>
        <p:blipFill>
          <a:blip r:embed="rId3" cstate="print"/>
          <a:stretch>
            <a:fillRect/>
          </a:stretch>
        </p:blipFill>
        <p:spPr>
          <a:xfrm rot="20439603">
            <a:off x="700272" y="3396233"/>
            <a:ext cx="3702123" cy="24711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smtClean="0">
                <a:latin typeface="Agency FB" pitchFamily="34" charset="0"/>
              </a:rPr>
              <a:t>Kissinger</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3 Euro</a:t>
            </a:r>
            <a:r>
              <a:rPr lang="pl-PL" dirty="0" smtClean="0"/>
              <a:t/>
            </a:r>
            <a:br>
              <a:rPr lang="pl-PL" dirty="0" smtClean="0"/>
            </a:br>
            <a:endParaRPr lang="pl-PL" dirty="0"/>
          </a:p>
        </p:txBody>
      </p:sp>
      <p:sp>
        <p:nvSpPr>
          <p:cNvPr id="3" name="Symbol zastępczy zawartości 2"/>
          <p:cNvSpPr>
            <a:spLocks noGrp="1"/>
          </p:cNvSpPr>
          <p:nvPr>
            <p:ph idx="1"/>
          </p:nvPr>
        </p:nvSpPr>
        <p:spPr>
          <a:xfrm>
            <a:off x="1691680" y="3977680"/>
            <a:ext cx="6912768" cy="2880320"/>
          </a:xfrm>
        </p:spPr>
        <p:txBody>
          <a:bodyPr>
            <a:normAutofit/>
          </a:bodyPr>
          <a:lstStyle/>
          <a:p>
            <a:pPr algn="ctr">
              <a:buNone/>
            </a:pPr>
            <a:r>
              <a:rPr lang="pl-PL" dirty="0" smtClean="0"/>
              <a:t>Kissinger jest to ciasto w kształcie rogalika z nadzieniem z orzechów laskowych, o smaku kakao, polane lukrem. Mogą być one również regionalnie wypełniane dżemem. </a:t>
            </a:r>
            <a:endParaRPr lang="pl-PL" dirty="0"/>
          </a:p>
        </p:txBody>
      </p:sp>
      <p:pic>
        <p:nvPicPr>
          <p:cNvPr id="91140" name="Picture 4" descr="http://www.baeckerei-gehrold.de/images/backwaren/image03.jpg"/>
          <p:cNvPicPr>
            <a:picLocks noChangeAspect="1" noChangeArrowheads="1"/>
          </p:cNvPicPr>
          <p:nvPr/>
        </p:nvPicPr>
        <p:blipFill>
          <a:blip r:embed="rId2" cstate="print"/>
          <a:srcRect/>
          <a:stretch>
            <a:fillRect/>
          </a:stretch>
        </p:blipFill>
        <p:spPr bwMode="auto">
          <a:xfrm>
            <a:off x="2339752" y="980728"/>
            <a:ext cx="5508612"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498080" cy="1143000"/>
          </a:xfrm>
        </p:spPr>
        <p:txBody>
          <a:bodyPr>
            <a:normAutofit fontScale="90000"/>
          </a:bodyPr>
          <a:lstStyle/>
          <a:p>
            <a:pPr algn="ctr"/>
            <a:r>
              <a:rPr lang="en-US" b="1" dirty="0" err="1" smtClean="0">
                <a:latin typeface="Agency FB" pitchFamily="34" charset="0"/>
              </a:rPr>
              <a:t>Dampfnudeln</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4 Euro</a:t>
            </a:r>
            <a:r>
              <a:rPr lang="pl-PL" dirty="0" smtClean="0"/>
              <a:t/>
            </a:r>
            <a:br>
              <a:rPr lang="pl-PL" dirty="0" smtClean="0"/>
            </a:br>
            <a:endParaRPr lang="pl-PL" dirty="0"/>
          </a:p>
        </p:txBody>
      </p:sp>
      <p:sp>
        <p:nvSpPr>
          <p:cNvPr id="3" name="Symbol zastępczy zawartości 2"/>
          <p:cNvSpPr>
            <a:spLocks noGrp="1"/>
          </p:cNvSpPr>
          <p:nvPr>
            <p:ph idx="1"/>
          </p:nvPr>
        </p:nvSpPr>
        <p:spPr>
          <a:xfrm>
            <a:off x="1043608" y="1124744"/>
            <a:ext cx="3384376" cy="5184576"/>
          </a:xfrm>
        </p:spPr>
        <p:txBody>
          <a:bodyPr>
            <a:normAutofit fontScale="70000" lnSpcReduction="20000"/>
          </a:bodyPr>
          <a:lstStyle/>
          <a:p>
            <a:pPr algn="ctr">
              <a:buNone/>
            </a:pPr>
            <a:r>
              <a:rPr lang="pl-PL" dirty="0" smtClean="0">
                <a:latin typeface="Californian FB" pitchFamily="18" charset="0"/>
              </a:rPr>
              <a:t> </a:t>
            </a:r>
          </a:p>
          <a:p>
            <a:pPr algn="ctr">
              <a:buNone/>
            </a:pPr>
            <a:endParaRPr lang="pl-PL" dirty="0" smtClean="0">
              <a:latin typeface="Californian FB" pitchFamily="18" charset="0"/>
            </a:endParaRPr>
          </a:p>
          <a:p>
            <a:pPr algn="ctr">
              <a:buNone/>
            </a:pPr>
            <a:r>
              <a:rPr lang="pl-PL" dirty="0" smtClean="0">
                <a:latin typeface="Californian FB" pitchFamily="18" charset="0"/>
              </a:rPr>
              <a:t> </a:t>
            </a:r>
            <a:r>
              <a:rPr lang="pl-PL" dirty="0" err="1" smtClean="0">
                <a:latin typeface="Californian FB" pitchFamily="18" charset="0"/>
              </a:rPr>
              <a:t>Dampfnudeln</a:t>
            </a:r>
            <a:r>
              <a:rPr lang="pl-PL" dirty="0" smtClean="0">
                <a:latin typeface="Californian FB" pitchFamily="18" charset="0"/>
              </a:rPr>
              <a:t> to tradycyjne ciasto z południowej kuchni niemieckiej. Są one wykonane z ciasta drożdżowego, które jest smażone na parze, w puli z pokrywką, w taki sposób, że mają chrupiący spód i miękką powierzchnię. Kluski mogą być serwowane jako danie główne, ale najczęściej podawane są jako deser z gorącym kremem i kompotem. </a:t>
            </a:r>
          </a:p>
        </p:txBody>
      </p:sp>
      <p:sp>
        <p:nvSpPr>
          <p:cNvPr id="90114" name="AutoShape 2"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90116" name="AutoShape 4"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90118" name="AutoShape 6"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90120" name="AutoShape 8"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7" descr="pobrane (1).jpg"/>
          <p:cNvPicPr>
            <a:picLocks noChangeAspect="1"/>
          </p:cNvPicPr>
          <p:nvPr/>
        </p:nvPicPr>
        <p:blipFill>
          <a:blip r:embed="rId2" cstate="print"/>
          <a:stretch>
            <a:fillRect/>
          </a:stretch>
        </p:blipFill>
        <p:spPr>
          <a:xfrm>
            <a:off x="4427984" y="1052736"/>
            <a:ext cx="4006962" cy="2520280"/>
          </a:xfrm>
          <a:prstGeom prst="ellipse">
            <a:avLst/>
          </a:prstGeom>
          <a:ln>
            <a:noFill/>
          </a:ln>
          <a:effectLst>
            <a:softEdge rad="112500"/>
          </a:effectLst>
        </p:spPr>
      </p:pic>
      <p:pic>
        <p:nvPicPr>
          <p:cNvPr id="90122" name="Picture 10" descr="http://www.s44.at/blog/images/uploads/0000_entryimages_photoblog/3199/2011_07_15_dampfnudeln.jpg"/>
          <p:cNvPicPr>
            <a:picLocks noChangeAspect="1" noChangeArrowheads="1"/>
          </p:cNvPicPr>
          <p:nvPr/>
        </p:nvPicPr>
        <p:blipFill>
          <a:blip r:embed="rId3" cstate="print"/>
          <a:srcRect/>
          <a:stretch>
            <a:fillRect/>
          </a:stretch>
        </p:blipFill>
        <p:spPr bwMode="auto">
          <a:xfrm>
            <a:off x="4644008" y="3717032"/>
            <a:ext cx="3864430" cy="2898322"/>
          </a:xfrm>
          <a:prstGeom prst="ellipse">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Bienenstich</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3 Euro</a:t>
            </a:r>
            <a:r>
              <a:rPr lang="de-DE" dirty="0" smtClean="0"/>
              <a:t/>
            </a:r>
            <a:br>
              <a:rPr lang="de-DE" dirty="0" smtClean="0"/>
            </a:br>
            <a:endParaRPr lang="pl-PL" dirty="0"/>
          </a:p>
        </p:txBody>
      </p:sp>
      <p:sp>
        <p:nvSpPr>
          <p:cNvPr id="3" name="Symbol zastępczy zawartości 2"/>
          <p:cNvSpPr>
            <a:spLocks noGrp="1"/>
          </p:cNvSpPr>
          <p:nvPr>
            <p:ph idx="1"/>
          </p:nvPr>
        </p:nvSpPr>
        <p:spPr>
          <a:xfrm>
            <a:off x="935088" y="1124744"/>
            <a:ext cx="8208912" cy="4763616"/>
          </a:xfrm>
        </p:spPr>
        <p:txBody>
          <a:bodyPr>
            <a:noAutofit/>
          </a:bodyPr>
          <a:lstStyle/>
          <a:p>
            <a:pPr algn="ctr">
              <a:buNone/>
            </a:pPr>
            <a:r>
              <a:rPr lang="de-DE" sz="1600" dirty="0" smtClean="0">
                <a:latin typeface="Californian FB" pitchFamily="18" charset="0"/>
              </a:rPr>
              <a:t>Bienenstich </a:t>
            </a:r>
            <a:r>
              <a:rPr lang="pl-PL" sz="1600" dirty="0" smtClean="0">
                <a:latin typeface="Californian FB" pitchFamily="18" charset="0"/>
              </a:rPr>
              <a:t> w potocznym języku nazywany jest pszczelim żądłem. Wypełniony jest on kremem waniliowym lub śmietaną i jest uznawany za klasyk kuchni niemieckiej. </a:t>
            </a:r>
          </a:p>
          <a:p>
            <a:pPr algn="ctr">
              <a:buNone/>
            </a:pPr>
            <a:r>
              <a:rPr lang="pl-PL" sz="1600" dirty="0" smtClean="0">
                <a:latin typeface="Californian FB" pitchFamily="18" charset="0"/>
              </a:rPr>
              <a:t>Legenda głosi, że chłopiec - piekarz - w 1474 zauważył najazd nieprzyjaciół na Jego wioskę. Wyszedł on poza mury, a żeby się obronić, rzucił w nich wiszącym w pobliżu ulem. Kiedy Ci to zobaczyli, ukąszeni przez pszczoły musieli odwołać atak. Piekarz na cześć zwycięstwa upiekł specjalny tort który nazwał - pszczele żądło. </a:t>
            </a:r>
            <a:endParaRPr lang="pl-PL" sz="1600" dirty="0">
              <a:latin typeface="Californian FB" pitchFamily="18" charset="0"/>
            </a:endParaRPr>
          </a:p>
        </p:txBody>
      </p:sp>
      <p:pic>
        <p:nvPicPr>
          <p:cNvPr id="99330" name="Picture 2" descr="http://www.pfalzgraf.de/fileadmin/Mediendatenbank/Download_Foto/Sahne_und_Cremetorten/Nr._300.jpg"/>
          <p:cNvPicPr>
            <a:picLocks noChangeAspect="1" noChangeArrowheads="1"/>
          </p:cNvPicPr>
          <p:nvPr/>
        </p:nvPicPr>
        <p:blipFill>
          <a:blip r:embed="rId2" cstate="print"/>
          <a:srcRect/>
          <a:stretch>
            <a:fillRect/>
          </a:stretch>
        </p:blipFill>
        <p:spPr bwMode="auto">
          <a:xfrm>
            <a:off x="2627784" y="3717032"/>
            <a:ext cx="4897274" cy="2880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Prinzregententorte</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4 Euro</a:t>
            </a:r>
            <a:r>
              <a:rPr lang="de-DE" dirty="0" smtClean="0"/>
              <a:t/>
            </a:r>
            <a:br>
              <a:rPr lang="de-DE" dirty="0" smtClean="0"/>
            </a:br>
            <a:endParaRPr lang="pl-PL" dirty="0"/>
          </a:p>
        </p:txBody>
      </p:sp>
      <p:sp>
        <p:nvSpPr>
          <p:cNvPr id="3" name="Symbol zastępczy zawartości 2"/>
          <p:cNvSpPr>
            <a:spLocks noGrp="1"/>
          </p:cNvSpPr>
          <p:nvPr>
            <p:ph idx="1"/>
          </p:nvPr>
        </p:nvSpPr>
        <p:spPr>
          <a:xfrm>
            <a:off x="1043608" y="1556792"/>
            <a:ext cx="3568440" cy="4835624"/>
          </a:xfrm>
        </p:spPr>
        <p:txBody>
          <a:bodyPr>
            <a:normAutofit fontScale="70000" lnSpcReduction="20000"/>
          </a:bodyPr>
          <a:lstStyle/>
          <a:p>
            <a:pPr algn="ctr">
              <a:buNone/>
            </a:pPr>
            <a:endParaRPr lang="pl-PL" dirty="0" smtClean="0">
              <a:latin typeface="Californian FB" pitchFamily="18" charset="0"/>
            </a:endParaRPr>
          </a:p>
          <a:p>
            <a:pPr algn="ctr">
              <a:buNone/>
            </a:pPr>
            <a:r>
              <a:rPr lang="pl-PL" dirty="0" err="1" smtClean="0">
                <a:latin typeface="Californian FB" pitchFamily="18" charset="0"/>
              </a:rPr>
              <a:t>Prinzregententorte</a:t>
            </a:r>
            <a:r>
              <a:rPr lang="pl-PL" dirty="0" smtClean="0">
                <a:latin typeface="Californian FB" pitchFamily="18" charset="0"/>
              </a:rPr>
              <a:t> jest to popularny jak i również sławny głównie w Bawarii tort, który tradycyjnie składa się z siedmiu bardzo cienkich warstw biszkoptu i kremu czekoladowego. Na zewnątrz natomiast pokryta jest czekoladą. Tort dla Monachium ma podobne znaczenie jak tort </a:t>
            </a:r>
            <a:r>
              <a:rPr lang="pl-PL" dirty="0" err="1" smtClean="0">
                <a:latin typeface="Californian FB" pitchFamily="18" charset="0"/>
              </a:rPr>
              <a:t>Sachera</a:t>
            </a:r>
            <a:r>
              <a:rPr lang="pl-PL" dirty="0" smtClean="0">
                <a:latin typeface="Californian FB" pitchFamily="18" charset="0"/>
              </a:rPr>
              <a:t> w Wiedniu. </a:t>
            </a:r>
            <a:endParaRPr lang="pl-PL" dirty="0">
              <a:latin typeface="Californian FB" pitchFamily="18" charset="0"/>
            </a:endParaRPr>
          </a:p>
        </p:txBody>
      </p:sp>
      <p:pic>
        <p:nvPicPr>
          <p:cNvPr id="100356" name="Picture 4" descr="http://www.seniorbook.de/datei/themen/medium/id/51668aadf661f7ae2c000000"/>
          <p:cNvPicPr>
            <a:picLocks noChangeAspect="1" noChangeArrowheads="1"/>
          </p:cNvPicPr>
          <p:nvPr/>
        </p:nvPicPr>
        <p:blipFill>
          <a:blip r:embed="rId2" cstate="print"/>
          <a:srcRect/>
          <a:stretch>
            <a:fillRect/>
          </a:stretch>
        </p:blipFill>
        <p:spPr bwMode="auto">
          <a:xfrm>
            <a:off x="4788024" y="3933056"/>
            <a:ext cx="3672408" cy="2740806"/>
          </a:xfrm>
          <a:prstGeom prst="rect">
            <a:avLst/>
          </a:prstGeom>
          <a:ln>
            <a:noFill/>
          </a:ln>
          <a:effectLst>
            <a:softEdge rad="112500"/>
          </a:effectLst>
        </p:spPr>
      </p:pic>
      <p:pic>
        <p:nvPicPr>
          <p:cNvPr id="100358" name="Picture 6" descr="http://images.eatsmarter.de/sites/default/files/styles/1024x768/public/rezepte/11000938.jpg?itok=kl66Ul9W"/>
          <p:cNvPicPr>
            <a:picLocks noChangeAspect="1" noChangeArrowheads="1"/>
          </p:cNvPicPr>
          <p:nvPr/>
        </p:nvPicPr>
        <p:blipFill>
          <a:blip r:embed="rId3" cstate="print"/>
          <a:srcRect/>
          <a:stretch>
            <a:fillRect/>
          </a:stretch>
        </p:blipFill>
        <p:spPr bwMode="auto">
          <a:xfrm>
            <a:off x="4788024" y="1268760"/>
            <a:ext cx="3600400" cy="27003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Milchrahmstrudel</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4 Euro</a:t>
            </a:r>
            <a:r>
              <a:rPr lang="de-DE" dirty="0" smtClean="0"/>
              <a:t/>
            </a:r>
            <a:br>
              <a:rPr lang="de-DE" dirty="0" smtClean="0"/>
            </a:br>
            <a:endParaRPr lang="pl-PL" dirty="0"/>
          </a:p>
        </p:txBody>
      </p:sp>
      <p:sp>
        <p:nvSpPr>
          <p:cNvPr id="3" name="Symbol zastępczy zawartości 2"/>
          <p:cNvSpPr>
            <a:spLocks noGrp="1"/>
          </p:cNvSpPr>
          <p:nvPr>
            <p:ph idx="1"/>
          </p:nvPr>
        </p:nvSpPr>
        <p:spPr>
          <a:xfrm>
            <a:off x="4716016" y="3789040"/>
            <a:ext cx="4104456" cy="2880320"/>
          </a:xfrm>
        </p:spPr>
        <p:txBody>
          <a:bodyPr>
            <a:normAutofit fontScale="25000" lnSpcReduction="20000"/>
          </a:bodyPr>
          <a:lstStyle/>
          <a:p>
            <a:pPr algn="ctr">
              <a:buNone/>
            </a:pPr>
            <a:endParaRPr lang="pl-PL" dirty="0" smtClean="0"/>
          </a:p>
          <a:p>
            <a:pPr algn="ctr">
              <a:buNone/>
            </a:pPr>
            <a:endParaRPr lang="pl-PL" sz="4000" dirty="0" smtClean="0">
              <a:latin typeface="Berlin Sans FB" pitchFamily="34" charset="0"/>
            </a:endParaRPr>
          </a:p>
          <a:p>
            <a:pPr algn="ctr">
              <a:buNone/>
            </a:pPr>
            <a:r>
              <a:rPr lang="pl-PL" sz="6400" dirty="0" smtClean="0">
                <a:latin typeface="Californian FB" pitchFamily="18" charset="0"/>
              </a:rPr>
              <a:t>Pierwsza wzmianka o </a:t>
            </a:r>
            <a:r>
              <a:rPr lang="pl-PL" sz="6400" dirty="0" err="1" smtClean="0">
                <a:latin typeface="Californian FB" pitchFamily="18" charset="0"/>
              </a:rPr>
              <a:t>Milchrahmstrudels</a:t>
            </a:r>
            <a:r>
              <a:rPr lang="pl-PL" sz="6400" dirty="0" smtClean="0">
                <a:latin typeface="Californian FB" pitchFamily="18" charset="0"/>
              </a:rPr>
              <a:t> można znaleźć w </a:t>
            </a:r>
            <a:r>
              <a:rPr lang="pl-PL" sz="6400" dirty="0" err="1" smtClean="0">
                <a:latin typeface="Californian FB" pitchFamily="18" charset="0"/>
              </a:rPr>
              <a:t>Wolfhelm</a:t>
            </a:r>
            <a:r>
              <a:rPr lang="pl-PL" sz="6400" dirty="0" smtClean="0">
                <a:latin typeface="Californian FB" pitchFamily="18" charset="0"/>
              </a:rPr>
              <a:t> </a:t>
            </a:r>
            <a:r>
              <a:rPr lang="pl-PL" sz="6400" dirty="0" err="1" smtClean="0">
                <a:latin typeface="Californian FB" pitchFamily="18" charset="0"/>
              </a:rPr>
              <a:t>Hardt</a:t>
            </a:r>
            <a:r>
              <a:rPr lang="pl-PL" sz="6400" dirty="0" smtClean="0">
                <a:latin typeface="Californian FB" pitchFamily="18" charset="0"/>
              </a:rPr>
              <a:t> z </a:t>
            </a:r>
            <a:r>
              <a:rPr lang="pl-PL" sz="6400" dirty="0" err="1" smtClean="0">
                <a:latin typeface="Californian FB" pitchFamily="18" charset="0"/>
              </a:rPr>
              <a:t>Hohberg</a:t>
            </a:r>
            <a:r>
              <a:rPr lang="pl-PL" sz="6400" dirty="0" smtClean="0">
                <a:latin typeface="Californian FB" pitchFamily="18" charset="0"/>
              </a:rPr>
              <a:t> </a:t>
            </a:r>
            <a:r>
              <a:rPr lang="pl-PL" sz="6400" dirty="0" err="1" smtClean="0">
                <a:latin typeface="Californian FB" pitchFamily="18" charset="0"/>
              </a:rPr>
              <a:t>Georgica</a:t>
            </a:r>
            <a:r>
              <a:rPr lang="pl-PL" sz="6400" dirty="0" smtClean="0">
                <a:latin typeface="Californian FB" pitchFamily="18" charset="0"/>
              </a:rPr>
              <a:t> Curiosa </a:t>
            </a:r>
            <a:r>
              <a:rPr lang="pl-PL" sz="6400" dirty="0" err="1" smtClean="0">
                <a:latin typeface="Californian FB" pitchFamily="18" charset="0"/>
              </a:rPr>
              <a:t>Aucta</a:t>
            </a:r>
            <a:r>
              <a:rPr lang="pl-PL" sz="6400" dirty="0" smtClean="0">
                <a:latin typeface="Californian FB" pitchFamily="18" charset="0"/>
              </a:rPr>
              <a:t> od początku XXVIII wieku, który odwołuje się Franz </a:t>
            </a:r>
            <a:r>
              <a:rPr lang="pl-PL" sz="6400" dirty="0" err="1" smtClean="0">
                <a:latin typeface="Californian FB" pitchFamily="18" charset="0"/>
              </a:rPr>
              <a:t>Stelzer</a:t>
            </a:r>
            <a:r>
              <a:rPr lang="pl-PL" sz="6400" dirty="0" smtClean="0">
                <a:latin typeface="Californian FB" pitchFamily="18" charset="0"/>
              </a:rPr>
              <a:t> w swojej odręcznie napisanej książce kucharskie. Odwoływał się on bowiem do starych receptur kuchni Wiedeńskiej.  </a:t>
            </a:r>
            <a:endParaRPr lang="pl-PL" sz="6400" dirty="0">
              <a:latin typeface="Californian FB" pitchFamily="18" charset="0"/>
            </a:endParaRPr>
          </a:p>
        </p:txBody>
      </p:sp>
      <p:pic>
        <p:nvPicPr>
          <p:cNvPr id="96258" name="Picture 2" descr="http://www.wien-vienna.at/images-rezepte/milchrahmstrudel.jpg"/>
          <p:cNvPicPr>
            <a:picLocks noChangeAspect="1" noChangeArrowheads="1"/>
          </p:cNvPicPr>
          <p:nvPr/>
        </p:nvPicPr>
        <p:blipFill>
          <a:blip r:embed="rId2" cstate="print"/>
          <a:srcRect/>
          <a:stretch>
            <a:fillRect/>
          </a:stretch>
        </p:blipFill>
        <p:spPr bwMode="auto">
          <a:xfrm>
            <a:off x="4716016" y="1196752"/>
            <a:ext cx="3619500" cy="2448272"/>
          </a:xfrm>
          <a:prstGeom prst="rect">
            <a:avLst/>
          </a:prstGeom>
          <a:noFill/>
        </p:spPr>
      </p:pic>
      <p:sp>
        <p:nvSpPr>
          <p:cNvPr id="5" name="Prostokąt 4"/>
          <p:cNvSpPr/>
          <p:nvPr/>
        </p:nvSpPr>
        <p:spPr>
          <a:xfrm>
            <a:off x="1043608" y="1484784"/>
            <a:ext cx="3347864" cy="1200329"/>
          </a:xfrm>
          <a:prstGeom prst="rect">
            <a:avLst/>
          </a:prstGeom>
        </p:spPr>
        <p:txBody>
          <a:bodyPr wrap="square">
            <a:spAutoFit/>
          </a:bodyPr>
          <a:lstStyle/>
          <a:p>
            <a:pPr algn="ctr">
              <a:buNone/>
            </a:pPr>
            <a:r>
              <a:rPr lang="pl-PL" dirty="0" err="1" smtClean="0">
                <a:latin typeface="Californian FB" pitchFamily="18" charset="0"/>
              </a:rPr>
              <a:t>Milchrahmstrudel</a:t>
            </a:r>
            <a:r>
              <a:rPr lang="pl-PL" dirty="0" smtClean="0">
                <a:latin typeface="Californian FB" pitchFamily="18" charset="0"/>
              </a:rPr>
              <a:t> jest to klasyczne wiedeńskie ciasto, które weszło w modę w czasach panowania </a:t>
            </a:r>
            <a:r>
              <a:rPr lang="pl-PL" dirty="0" err="1" smtClean="0">
                <a:latin typeface="Californian FB" pitchFamily="18" charset="0"/>
              </a:rPr>
              <a:t>Austro-Węgier</a:t>
            </a:r>
            <a:r>
              <a:rPr lang="pl-PL" dirty="0" smtClean="0">
                <a:latin typeface="Californian FB" pitchFamily="18" charset="0"/>
              </a:rPr>
              <a:t>. </a:t>
            </a:r>
            <a:endParaRPr lang="de-DE" dirty="0" smtClean="0">
              <a:latin typeface="Californian FB" pitchFamily="18" charset="0"/>
            </a:endParaRPr>
          </a:p>
        </p:txBody>
      </p:sp>
      <p:pic>
        <p:nvPicPr>
          <p:cNvPr id="96260" name="Picture 4" descr="http://www.kochenundkueche.com/sites/kochenundkueche.com/files/imagefield/redaktionsrezepte/milchrahmstrudel_1406.jpg"/>
          <p:cNvPicPr>
            <a:picLocks noChangeAspect="1" noChangeArrowheads="1"/>
          </p:cNvPicPr>
          <p:nvPr/>
        </p:nvPicPr>
        <p:blipFill>
          <a:blip r:embed="rId3" cstate="print"/>
          <a:srcRect/>
          <a:stretch>
            <a:fillRect/>
          </a:stretch>
        </p:blipFill>
        <p:spPr bwMode="auto">
          <a:xfrm>
            <a:off x="971600" y="3933056"/>
            <a:ext cx="3672408" cy="2754306"/>
          </a:xfrm>
          <a:prstGeom prst="rect">
            <a:avLst/>
          </a:prstGeom>
          <a:noFill/>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498080" cy="1143000"/>
          </a:xfrm>
        </p:spPr>
        <p:txBody>
          <a:bodyPr>
            <a:normAutofit/>
          </a:bodyPr>
          <a:lstStyle/>
          <a:p>
            <a:pPr algn="ctr"/>
            <a:r>
              <a:rPr lang="en-US" b="1" dirty="0" err="1" smtClean="0">
                <a:latin typeface="Agency FB" pitchFamily="34" charset="0"/>
              </a:rPr>
              <a:t>Buchteln</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3 Euro</a:t>
            </a:r>
            <a:endParaRPr lang="pl-PL" sz="2000" dirty="0">
              <a:latin typeface="Agency FB" pitchFamily="34" charset="0"/>
            </a:endParaRPr>
          </a:p>
        </p:txBody>
      </p:sp>
      <p:sp>
        <p:nvSpPr>
          <p:cNvPr id="3" name="Symbol zastępczy zawartości 2"/>
          <p:cNvSpPr>
            <a:spLocks noGrp="1"/>
          </p:cNvSpPr>
          <p:nvPr>
            <p:ph idx="1"/>
          </p:nvPr>
        </p:nvSpPr>
        <p:spPr>
          <a:xfrm>
            <a:off x="5076056" y="1772816"/>
            <a:ext cx="3568440" cy="4835624"/>
          </a:xfrm>
        </p:spPr>
        <p:txBody>
          <a:bodyPr>
            <a:normAutofit fontScale="77500" lnSpcReduction="20000"/>
          </a:bodyPr>
          <a:lstStyle/>
          <a:p>
            <a:pPr algn="ctr">
              <a:buNone/>
            </a:pPr>
            <a:r>
              <a:rPr lang="pl-PL" dirty="0" smtClean="0">
                <a:latin typeface="Californian FB" pitchFamily="18" charset="0"/>
              </a:rPr>
              <a:t> </a:t>
            </a:r>
            <a:r>
              <a:rPr lang="pl-PL" dirty="0" err="1" smtClean="0">
                <a:latin typeface="Californian FB" pitchFamily="18" charset="0"/>
              </a:rPr>
              <a:t>Buchteln</a:t>
            </a:r>
            <a:r>
              <a:rPr lang="pl-PL" dirty="0" smtClean="0">
                <a:latin typeface="Californian FB" pitchFamily="18" charset="0"/>
              </a:rPr>
              <a:t> są to słodkie drożdżowe pierogi, pieczone w piecu. W </a:t>
            </a:r>
            <a:r>
              <a:rPr lang="pl-PL" dirty="0" err="1" smtClean="0">
                <a:latin typeface="Californian FB" pitchFamily="18" charset="0"/>
              </a:rPr>
              <a:t>wariencie</a:t>
            </a:r>
            <a:r>
              <a:rPr lang="pl-PL" dirty="0" smtClean="0">
                <a:latin typeface="Californian FB" pitchFamily="18" charset="0"/>
              </a:rPr>
              <a:t> </a:t>
            </a:r>
            <a:r>
              <a:rPr lang="pl-PL" dirty="0" err="1" smtClean="0">
                <a:latin typeface="Californian FB" pitchFamily="18" charset="0"/>
              </a:rPr>
              <a:t>Austricakim</a:t>
            </a:r>
            <a:r>
              <a:rPr lang="pl-PL" dirty="0" smtClean="0">
                <a:latin typeface="Californian FB" pitchFamily="18" charset="0"/>
              </a:rPr>
              <a:t> są często wypełnione powidłami, makiem, serem lub dżemem morelowym, natomiast w Bawarii rodzynkami czy też świeżymi śliwkami. Po upieczeniu posypana jest cukrem pudrem.   </a:t>
            </a:r>
            <a:endParaRPr lang="de-DE" dirty="0">
              <a:latin typeface="Californian FB" pitchFamily="18" charset="0"/>
            </a:endParaRPr>
          </a:p>
        </p:txBody>
      </p:sp>
      <p:pic>
        <p:nvPicPr>
          <p:cNvPr id="92162" name="Picture 2" descr="http://www.irsch-saar.de/images/hausschatz_buchteln.jpg"/>
          <p:cNvPicPr>
            <a:picLocks noChangeAspect="1" noChangeArrowheads="1"/>
          </p:cNvPicPr>
          <p:nvPr/>
        </p:nvPicPr>
        <p:blipFill>
          <a:blip r:embed="rId2" cstate="print"/>
          <a:srcRect/>
          <a:stretch>
            <a:fillRect/>
          </a:stretch>
        </p:blipFill>
        <p:spPr bwMode="auto">
          <a:xfrm>
            <a:off x="1043608" y="1196752"/>
            <a:ext cx="3960440" cy="26327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2164" name="Picture 4" descr="http://www.schule.provinz.bz.it/ms-st-ulrich/homep0607/web1907/essen/internet%20bilder/buchteln.jpg"/>
          <p:cNvPicPr>
            <a:picLocks noChangeAspect="1" noChangeArrowheads="1"/>
          </p:cNvPicPr>
          <p:nvPr/>
        </p:nvPicPr>
        <p:blipFill>
          <a:blip r:embed="rId3" cstate="print"/>
          <a:srcRect/>
          <a:stretch>
            <a:fillRect/>
          </a:stretch>
        </p:blipFill>
        <p:spPr bwMode="auto">
          <a:xfrm>
            <a:off x="1043608" y="3861048"/>
            <a:ext cx="3888432" cy="27879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188640"/>
            <a:ext cx="7498080" cy="1143000"/>
          </a:xfrm>
        </p:spPr>
        <p:txBody>
          <a:bodyPr>
            <a:normAutofit fontScale="90000"/>
          </a:bodyPr>
          <a:lstStyle/>
          <a:p>
            <a:pPr algn="ctr"/>
            <a:r>
              <a:rPr lang="en-US" b="1" dirty="0" err="1" smtClean="0">
                <a:latin typeface="Agency FB" pitchFamily="34" charset="0"/>
              </a:rPr>
              <a:t>Zwetschgenkuchen</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4 Euro</a:t>
            </a:r>
            <a:r>
              <a:rPr lang="pl-PL" dirty="0" smtClean="0"/>
              <a:t/>
            </a:r>
            <a:br>
              <a:rPr lang="pl-PL" dirty="0" smtClean="0"/>
            </a:br>
            <a:endParaRPr lang="pl-PL" dirty="0"/>
          </a:p>
        </p:txBody>
      </p:sp>
      <p:sp>
        <p:nvSpPr>
          <p:cNvPr id="3" name="Symbol zastępczy zawartości 2"/>
          <p:cNvSpPr>
            <a:spLocks noGrp="1"/>
          </p:cNvSpPr>
          <p:nvPr>
            <p:ph idx="1"/>
          </p:nvPr>
        </p:nvSpPr>
        <p:spPr>
          <a:xfrm>
            <a:off x="1475656" y="908720"/>
            <a:ext cx="7498080" cy="2197224"/>
          </a:xfrm>
        </p:spPr>
        <p:txBody>
          <a:bodyPr>
            <a:normAutofit fontScale="62500" lnSpcReduction="20000"/>
          </a:bodyPr>
          <a:lstStyle/>
          <a:p>
            <a:pPr algn="ctr">
              <a:buNone/>
            </a:pPr>
            <a:r>
              <a:rPr lang="pl-PL" dirty="0" err="1" smtClean="0">
                <a:latin typeface="Californian FB" pitchFamily="18" charset="0"/>
              </a:rPr>
              <a:t>Zwetschgenkuchen</a:t>
            </a:r>
            <a:r>
              <a:rPr lang="pl-PL" dirty="0" smtClean="0">
                <a:latin typeface="Californian FB" pitchFamily="18" charset="0"/>
              </a:rPr>
              <a:t> jest to ciasto śliwkowe z ciasta drożdżowego, które jest rozłożone cienko na blasze i pokryte połówkami i pestkami śliwek. </a:t>
            </a:r>
            <a:r>
              <a:rPr lang="pl-PL" dirty="0" err="1" smtClean="0">
                <a:latin typeface="Californian FB" pitchFamily="18" charset="0"/>
              </a:rPr>
              <a:t>Augsburgczycy</a:t>
            </a:r>
            <a:r>
              <a:rPr lang="pl-PL" dirty="0" smtClean="0">
                <a:latin typeface="Californian FB" pitchFamily="18" charset="0"/>
              </a:rPr>
              <a:t>  twierdzą, że to właśnie oni wynaleźli to ciasto. Jest ono uważane za kulinarną specjalność miasta i wypiekane wg oryginalnej receptury miasta. Z tego względu, miasto żartobliwie nazywane jest </a:t>
            </a:r>
            <a:r>
              <a:rPr lang="pl-PL" dirty="0" err="1" smtClean="0">
                <a:latin typeface="Californian FB" pitchFamily="18" charset="0"/>
              </a:rPr>
              <a:t>Datschiburg</a:t>
            </a:r>
            <a:r>
              <a:rPr lang="pl-PL" dirty="0" smtClean="0">
                <a:latin typeface="Californian FB" pitchFamily="18" charset="0"/>
              </a:rPr>
              <a:t>. Mówi się, że sama śliwka w kształcie i wyglądzie przypomina herb miasta. </a:t>
            </a:r>
            <a:endParaRPr lang="pl-PL" dirty="0">
              <a:latin typeface="Californian FB" pitchFamily="18" charset="0"/>
            </a:endParaRPr>
          </a:p>
        </p:txBody>
      </p:sp>
      <p:pic>
        <p:nvPicPr>
          <p:cNvPr id="93188" name="Picture 4" descr="http://farm3.staticflickr.com/2631/4004104948_41f2a66308.jpg"/>
          <p:cNvPicPr>
            <a:picLocks noChangeAspect="1" noChangeArrowheads="1"/>
          </p:cNvPicPr>
          <p:nvPr/>
        </p:nvPicPr>
        <p:blipFill>
          <a:blip r:embed="rId2" cstate="print"/>
          <a:srcRect/>
          <a:stretch>
            <a:fillRect/>
          </a:stretch>
        </p:blipFill>
        <p:spPr bwMode="auto">
          <a:xfrm>
            <a:off x="2051720" y="3068960"/>
            <a:ext cx="6048672"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endParaRPr lang="pl-PL" dirty="0"/>
          </a:p>
        </p:txBody>
      </p:sp>
      <p:sp>
        <p:nvSpPr>
          <p:cNvPr id="4" name="Prostokąt 3"/>
          <p:cNvSpPr/>
          <p:nvPr/>
        </p:nvSpPr>
        <p:spPr>
          <a:xfrm>
            <a:off x="1619672" y="260648"/>
            <a:ext cx="6696744" cy="1107996"/>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6600" b="1" i="1" cap="none" spc="0" dirty="0" smtClean="0">
                <a:ln/>
                <a:solidFill>
                  <a:schemeClr val="accent5">
                    <a:tint val="50000"/>
                    <a:satMod val="180000"/>
                  </a:schemeClr>
                </a:solidFill>
                <a:effectLst/>
              </a:rPr>
              <a:t>Napoje</a:t>
            </a:r>
            <a:endParaRPr lang="pl-PL" sz="6600" b="1" i="1" cap="none" spc="0" dirty="0">
              <a:ln/>
              <a:solidFill>
                <a:schemeClr val="accent5">
                  <a:tint val="50000"/>
                  <a:satMod val="180000"/>
                </a:schemeClr>
              </a:solidFill>
              <a:effectLst/>
            </a:endParaRPr>
          </a:p>
        </p:txBody>
      </p:sp>
      <p:pic>
        <p:nvPicPr>
          <p:cNvPr id="66562" name="Picture 2" descr="http://images.clipartlogo.com/files/images/45/452969/champagne-on-ice-clip-art_f.jpg"/>
          <p:cNvPicPr>
            <a:picLocks noChangeAspect="1" noChangeArrowheads="1"/>
          </p:cNvPicPr>
          <p:nvPr/>
        </p:nvPicPr>
        <p:blipFill>
          <a:blip r:embed="rId2" cstate="print"/>
          <a:srcRect/>
          <a:stretch>
            <a:fillRect/>
          </a:stretch>
        </p:blipFill>
        <p:spPr bwMode="auto">
          <a:xfrm>
            <a:off x="5508104" y="1484784"/>
            <a:ext cx="2981325" cy="4048125"/>
          </a:xfrm>
          <a:prstGeom prst="rect">
            <a:avLst/>
          </a:prstGeom>
          <a:ln>
            <a:noFill/>
          </a:ln>
          <a:effectLst>
            <a:softEdge rad="112500"/>
          </a:effectLst>
        </p:spPr>
      </p:pic>
      <p:pic>
        <p:nvPicPr>
          <p:cNvPr id="66564" name="Picture 4" descr="http://images.clipartlogo.com/files/images/40/402876/cup-drink-coffee-clip-art_f.jpg"/>
          <p:cNvPicPr>
            <a:picLocks noChangeAspect="1" noChangeArrowheads="1"/>
          </p:cNvPicPr>
          <p:nvPr/>
        </p:nvPicPr>
        <p:blipFill>
          <a:blip r:embed="rId3" cstate="print"/>
          <a:srcRect/>
          <a:stretch>
            <a:fillRect/>
          </a:stretch>
        </p:blipFill>
        <p:spPr bwMode="auto">
          <a:xfrm>
            <a:off x="1835696" y="2924944"/>
            <a:ext cx="3312368" cy="2548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7200" dirty="0" err="1" smtClean="0">
                <a:latin typeface="Agency FB" pitchFamily="34" charset="0"/>
              </a:rPr>
              <a:t>Radler</a:t>
            </a:r>
            <a:r>
              <a:rPr lang="pl-PL" sz="7200" dirty="0" smtClean="0">
                <a:latin typeface="Agency FB" pitchFamily="34" charset="0"/>
              </a:rPr>
              <a:t/>
            </a:r>
            <a:br>
              <a:rPr lang="pl-PL" sz="7200" dirty="0" smtClean="0">
                <a:latin typeface="Agency FB" pitchFamily="34" charset="0"/>
              </a:rPr>
            </a:br>
            <a:r>
              <a:rPr lang="pl-PL" sz="1800" dirty="0" smtClean="0">
                <a:latin typeface="Agency FB" pitchFamily="34" charset="0"/>
              </a:rPr>
              <a:t>Cena: 2 Euro</a:t>
            </a:r>
            <a:endParaRPr lang="pl-PL" sz="1800" dirty="0">
              <a:latin typeface="Agency FB" pitchFamily="34" charset="0"/>
            </a:endParaRPr>
          </a:p>
        </p:txBody>
      </p:sp>
      <p:sp>
        <p:nvSpPr>
          <p:cNvPr id="4" name="Prostokąt 3"/>
          <p:cNvSpPr/>
          <p:nvPr/>
        </p:nvSpPr>
        <p:spPr>
          <a:xfrm>
            <a:off x="1475656" y="1916832"/>
            <a:ext cx="2808312" cy="3785652"/>
          </a:xfrm>
          <a:prstGeom prst="rect">
            <a:avLst/>
          </a:prstGeom>
        </p:spPr>
        <p:txBody>
          <a:bodyPr wrap="square">
            <a:spAutoFit/>
          </a:bodyPr>
          <a:lstStyle/>
          <a:p>
            <a:pPr algn="ctr"/>
            <a:r>
              <a:rPr lang="pl-PL" sz="2000" dirty="0" err="1" smtClean="0">
                <a:latin typeface="Californian FB" pitchFamily="18" charset="0"/>
              </a:rPr>
              <a:t>Radler</a:t>
            </a:r>
            <a:r>
              <a:rPr lang="pl-PL" sz="2000" dirty="0" smtClean="0">
                <a:latin typeface="Californian FB" pitchFamily="18" charset="0"/>
              </a:rPr>
              <a:t> to mieszany napój składający się z piwa i lemoniady. Pierwotnie zawierała jedną połowę pełnego ciemnego i jasnego piwa i lemoniady. Obecnie jednak, zwykle przygotowywane jest z jasnego piwa, przez co stało się bardziej powszechne. </a:t>
            </a:r>
            <a:endParaRPr lang="pl-PL" sz="2000" dirty="0">
              <a:latin typeface="Californian FB" pitchFamily="18" charset="0"/>
            </a:endParaRPr>
          </a:p>
        </p:txBody>
      </p:sp>
      <p:pic>
        <p:nvPicPr>
          <p:cNvPr id="68610" name="Picture 2" descr="http://upload.wikimedia.org/wikipedia/commons/thumb/d/d2/Radler_Pils_Unterschied_01_%28RaBoe%29.jpg/220px-Radler_Pils_Unterschied_01_%28RaBoe%29.jpg"/>
          <p:cNvPicPr>
            <a:picLocks noChangeAspect="1" noChangeArrowheads="1"/>
          </p:cNvPicPr>
          <p:nvPr/>
        </p:nvPicPr>
        <p:blipFill>
          <a:blip r:embed="rId2" cstate="print"/>
          <a:srcRect/>
          <a:stretch>
            <a:fillRect/>
          </a:stretch>
        </p:blipFill>
        <p:spPr bwMode="auto">
          <a:xfrm>
            <a:off x="4932040" y="1700808"/>
            <a:ext cx="3168352" cy="453650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8000" dirty="0" err="1" smtClean="0">
                <a:latin typeface="Agency FB" pitchFamily="34" charset="0"/>
              </a:rPr>
              <a:t>Spezi</a:t>
            </a:r>
            <a:r>
              <a:rPr lang="pl-PL" sz="8000" dirty="0" smtClean="0">
                <a:latin typeface="Agency FB" pitchFamily="34" charset="0"/>
              </a:rPr>
              <a:t/>
            </a:r>
            <a:br>
              <a:rPr lang="pl-PL" sz="8000" dirty="0" smtClean="0">
                <a:latin typeface="Agency FB" pitchFamily="34" charset="0"/>
              </a:rPr>
            </a:br>
            <a:r>
              <a:rPr lang="pl-PL" sz="1800" dirty="0" smtClean="0">
                <a:latin typeface="Agency FB" pitchFamily="34" charset="0"/>
              </a:rPr>
              <a:t>Cena: 2 Euro</a:t>
            </a:r>
            <a:endParaRPr lang="pl-PL" sz="1800" dirty="0">
              <a:latin typeface="Agency FB" pitchFamily="34" charset="0"/>
            </a:endParaRPr>
          </a:p>
        </p:txBody>
      </p:sp>
      <p:sp>
        <p:nvSpPr>
          <p:cNvPr id="5" name="Prostokąt 4"/>
          <p:cNvSpPr/>
          <p:nvPr/>
        </p:nvSpPr>
        <p:spPr>
          <a:xfrm>
            <a:off x="5580112" y="1700808"/>
            <a:ext cx="3024336" cy="4524315"/>
          </a:xfrm>
          <a:prstGeom prst="rect">
            <a:avLst/>
          </a:prstGeom>
        </p:spPr>
        <p:txBody>
          <a:bodyPr wrap="square">
            <a:spAutoFit/>
          </a:bodyPr>
          <a:lstStyle/>
          <a:p>
            <a:pPr algn="ctr"/>
            <a:r>
              <a:rPr lang="pl-PL" sz="2400" i="1" dirty="0" err="1" smtClean="0">
                <a:latin typeface="Californian FB" pitchFamily="18" charset="0"/>
              </a:rPr>
              <a:t>Spezi</a:t>
            </a:r>
            <a:r>
              <a:rPr lang="pl-PL" sz="2400" i="1" dirty="0" smtClean="0">
                <a:latin typeface="Californian FB" pitchFamily="18" charset="0"/>
              </a:rPr>
              <a:t> jest to nazwa napojów zawierających kofeinę. Jest to mieszany     napój Coca-coli wraz z   </a:t>
            </a:r>
          </a:p>
          <a:p>
            <a:pPr algn="ctr"/>
            <a:r>
              <a:rPr lang="pl-PL" sz="2400" i="1" dirty="0" smtClean="0">
                <a:latin typeface="Californian FB" pitchFamily="18" charset="0"/>
              </a:rPr>
              <a:t>sokiem </a:t>
            </a:r>
            <a:r>
              <a:rPr lang="pl-PL" sz="2400" i="1" dirty="0" err="1" smtClean="0">
                <a:latin typeface="Californian FB" pitchFamily="18" charset="0"/>
              </a:rPr>
              <a:t>poramarańczowym</a:t>
            </a:r>
            <a:r>
              <a:rPr lang="pl-PL" sz="2400" i="1" dirty="0" smtClean="0">
                <a:latin typeface="Californian FB" pitchFamily="18" charset="0"/>
              </a:rPr>
              <a:t>. Marka została zarejestrowana w roku 1956 przez browar </a:t>
            </a:r>
            <a:r>
              <a:rPr lang="pl-PL" sz="2400" i="1" dirty="0" err="1" smtClean="0">
                <a:latin typeface="Californian FB" pitchFamily="18" charset="0"/>
              </a:rPr>
              <a:t>Riegele</a:t>
            </a:r>
            <a:r>
              <a:rPr lang="pl-PL" sz="2400" i="1" dirty="0" smtClean="0">
                <a:latin typeface="Californian FB" pitchFamily="18" charset="0"/>
              </a:rPr>
              <a:t> w Augsburgu i początkowo uznawany za piwo. </a:t>
            </a:r>
            <a:endParaRPr lang="pl-PL" sz="2400" i="1" dirty="0">
              <a:latin typeface="Californian FB" pitchFamily="18" charset="0"/>
            </a:endParaRPr>
          </a:p>
        </p:txBody>
      </p:sp>
      <p:sp>
        <p:nvSpPr>
          <p:cNvPr id="69636" name="AutoShape 4" descr="data:image/jpeg;base64,/9j/4AAQSkZJRgABAQAAAQABAAD/2wCEAAkGBxQTEhUUExQWFhUWFxcYGBgYGBgXFRoYFxcXFxYYGBcYHCggGBolHBUUITEhJSksLi4uFx8zODMsNygtLisBCgoKDg0OGxAQGywkICQsLCwsLCwsLCwsLCwsLCwsLCwsLCwsLCwsLCwsLCwsLCwsLCwsLCwsLCwsLCwsLCwsLP/AABEIAQMAwgMBEQACEQEDEQH/xAAbAAACAwEBAQAAAAAAAAAAAAAEBQIDBgEAB//EAEEQAAEDAgQDBgIIBAUDBQAAAAECAxEABAUSITEGQVETImFxgZEysRQjQlKhwdHwFWLh8QcWM3KyQ1OCJJKTwtL/xAAbAQACAwEBAQAAAAAAAAAAAAACAwABBAUGB//EADcRAAICAQMDAwIDBgYCAwAAAAABAhEDEiExBBNBBSJRYXEUMpEGgaGxwfAjM0JS0eEV8SRDYv/aAAwDAQACEQMRAD8A+xhNcSjS2Z/jHCVvtZW1ZVeMx6xVqWh6mOxO1R8dxTDHbc5FZVZuYJkcjyrVDLHJuhksco7ARQUlKFGAaJO9yONbDR7E2UsBojQaZteRnfrQxxty1FymlHSKLdllSoQYzGnO63EpxT2G6MNatlhT0rQRoACdfEDekTcpr2Do6Yv3biLFi2VqU0SlM6DUfgafjT0pS5EZGtXtLMMxBOUpUJqpxfgKE1W434e4i+ijKpolJJgxEz6QaRlwdx3YzHm0KqPt/D1+h5lCkHQjas8FXtYjPF3Y1gU3SjPucKwKv2oumytd0kc6Fzig1ikyTDwUJFEpprYGcHF0xTinEDbKiFKANLllaexpxdM5KxJccbtj4ZNLeWTNMejQtf42UfhT7mhcpfI1dNBC5/ip9WxAodxqwxQA7i7qt1q+VUw1FArjyjuSfWrRbRXNURIgpNEmC0QIq0yNHPoyulFrQGk+8ZaI4lmI4ow7EVFRYcTl5JOh94NVFxX54myMo17WfLL2xuVSXXCFpJkK5EVvhor28AS1+Qc2iHGVF1R7UTlgxHSBzBqvdGft4L9sovVyTdWr6IhpSANRKj/unMfHXWqpLI5WR28ajQZhvD1um5Qh10lCkqO+XvAiO8NgZJ9KCWbJKDcVuEsUIySbB+LvqXk/R1l1A5KIUB6ijw3OPv2F5fZJaHYMm9bUmVoynpRaJJ7B64yjugJuwUo5mk/lTL+ROn4HLVu6pIS4jTry8KU3GDsclKexqOGkOWygrOrL9ye77Vzeo6lSeyOhi6Nad2a17ihR2FZ31Ei49BBci97H3TzigeWTHx6TGvAC7iLh3UaHUxqxRXg23CKyWBJnU1u6d+04nXqshjuP0fXz4Cqb9zNfTL/DRk81Q0F/ZKiY0qrXBDts2VmBVN0XyTumCjeqT1E4L8Nte0mhk9JZTiDHZqijj7gbobM2ILc+BpbuyWLLSzJX4AmnPgCx8bEdKTuFaPpZdA51ttI4Ghsz3EXGNvbJIUsFX3RqaNQc17UMjj0u5HwzibHFPOKdSCASdq1YsaiqDyZL3R3DFI7HtVuQsH4Tv4R1oZatdJbDIOLhbe5Y8p5dv2iMpQpRTGx05+9DcFPS+S/e4WuCTLrGUBQhQ0M0zcC0QU42fhNSmS0AP2y1HlRAuwgrdbRIIqtmy7aQ6srt4sSoilNR1UNi5abPoGDMMot0OPjMtQSYUrI2AdQJkSY1o10mLmSsB9Xl4Uq/mEHH7EcrSJ6oJy9fE76b0xYcP+yP6IS8+R//AGS/Vnu0tH9EobzTEsrSSCdRoDB01260E+jwTVaa+wzH1maD/Pf0ZnL1vs1lPQmuFkxOEnE9BjyqcVI3HBapY9TWnp+Djeof5gj41tiXJjSKXk2kauja7ZlbHB1Oq00ANXrHy2H91hmRuCOVL31FKaa2EvDrf1iv31p2RbFJhPEzWggc/wBaDHsWe4XT8X76VJkK+I7c5gf3ypuCuBOSxtYJloeVBkVSCg9iOHhKd95NWtySGZiqKE7mPPK+1FZXJmmOCC8GaxVhBJUpJUo78629NOT2bEdRCMVaQgv7lsI7MJArpRi7s50mqoXvWi8mbL3fDpU7kdWknalp1UO7VxCWAgEkfFHjzpf+q2HS00mCs4YHJISY9qZ3K5Fdu+AHErUNGEkg0cZakDKDRxhxv7Sz70QP7y+7bSUd0mPWhumFVoot1EpylwgVNruib1Vn0K2SFW6ipIW6sJAWoBWVCEJjKk6InTbxoHn/AFLWHcFwC3AKpHeERpPz8qz580otOLNGHFGSaaLsUY7RQUBmPPTKRJ6jn+tV3pN2y3hilSLr0EkGSdNzqdNNTzPjWHLNyk2+TodPFRikjb8Dn6mP5jTcDOd1694zxG2SsmelFkimxODJKKFFnboZOw1NIiqe5sm3NbB12ylxJ2pk0nuhOOUovcy6bZLLkADWlq2bNVohizYWmfGlt0MiC4CiFqH72FFdokjnFb4QmaPCm5CcjqJfgT4U2D+9qvLyTG7iJMTuVhfcBMHWBNHiSrcDLL4GyL3QULiGpIEdtSlM9KxrdmxyondW31ZAgKI0Jrb0tJ7oydQ3JbMwV9hAzauSetdTXXg53bvyHWdkQIKwodDSpU3dDY6kqs6+8G0yEiqT1Oi2tKsGs8XcJAQnc7UTxLywO6/CBccwu4eXJgRypuNxgqE5VObsGtMFKFAuQYqSyOti4Yt9x+XO1TkQlOlKV8sfKuEQY4bUTJy0WsBQ3tm64XdUy2VEIVIISCkEJgxI6nQV0Oj6FTh3H5OV13XPHPtrwVW9g2lRWUBRJnvDQGZ0AgAVr/8AGwb5Zj/8lNLhBFy6SkgBAnmEgRBnTSJ8TNBl9HjNWpO/rX9KLxesyi1Fx2+l/wBbENu+pR7xkiR056mvJ9TDTJo9n0ktUEzfcFGGj51WBmP1Be5CrjDiRVs+kQcpTqY21rRGHcsTBqMVaM7e42u5/wBExl+1sKHt6PzGjXqVRO4dxK40ezd33neauUE1cQVKnUjt+8XilwKy66CJkba61cI6bTDk7qhpYBS0EHlWTLSZpg9rCsNw8hZNJWS9iTaSBOIWROok8q049+BMqoGwfWQOW8VWW1yXio7cYeok8hvRQnsVOO5DIfu1YITeujszHT8qTjhUhs5+0xWLYo9EJSojwBrrY8cWYJ5GhDZOuJWS4hSgeopuSGpbMXiyaXui9KVJlWuuwoa2oJPe0et8NfeGf7E7TBPWi9qQD1NkmcLfacCxoAZA30q7i1RKldk3717tPimeUVPbRPdYe6wlwd92D6UF/AdfUq/h7SEkpfM+Yq7d8E0pLkXG9dTqHSR0pmlMU5M+iYC/Nu2eqQfOST+dej6PHp6eJ5frsql1Uhqhjmo5fDc+3Kud1frfSdLLRJ2/hbm3pvR+o6iOpKl9St5vSUqBidNjHlzp/Q+s9N1UtEXT+GJ670Xqelj3GrS5aOWWEpcKVARIBMeNeM9Sk4dROH/6f8z2PRZUumhP5iv5Grwuy7JJA60jC2Jz5e40zL8aWS1lSokZYj3rXCaT3CjG4Uhdwbwyrs5XOusdKLLk1S2JBLHHcD4o4eUHEwTBIH40OPLp2Ybjq3RqsH4dSGgInTnQOcpblSnGDoLZsA3tWfJYzuWtgllNJjyBNifiC3Ct66fScklvEWYM0EqIHWr6xcBYNrNSyyCNqTBbAyk7AFMCdqsOzJIezoMk9NPL+tXJaZCNeqJC0wR9wHKRlG0jei/FqDqi1ivliG/QsLLYHfB2rXjlrWrwBNKLoZXvCLvY5w4kqAkjkfAVnj1fvpx2GvBts9zO4Q86pSW3CUNg66x1rbkVRuJkg7lUtjq7pSV5VOZkzAPMirolsKavGEKBUk5uRMj51dWti7p7gz2IsqWqTvzqo42iSyJlF0y2dUK3pnAp0wewbCVZCN+tSctrReOKUqZ9W4bsJQkaANtJMnQTlET4aE12OqyZIenpYnUmtjgYMUMnqE3Ne2L3L1KBGYEEGdQQQesKGhr5lkxZcUv8VNP6/wDPk97hnCS9rBHlEEEbg6Vr6aTjJOL38GlRjJOMuGarB7DIlJy5SRJHTwrpdbFzyvJLl7s8/cccO1DhbL7DgUnCIKMSZBQdOVackVQzBJ6gXA4CaDG0M6mxRxZqUR94UEqsdgT0jvD19wVINUJzL3FT2ppUhkNkRQmlpFtgd/a560Y8ugOLTVMBYw4JVM1eTM5jIpLgcIIAoVMS02wc5arWxlMlh+BobBAAilT1SlbEPKo/lKrjFGLXurIBiaPD08snBMkr3bo+e43muni5aNmSPi+EHx1rowlDp46ZsrTLLvFfvEuIYvcsdxxWvQU/HoyLVFAZNePZsVHEVq3TT9NCtV+A7DbFOYOrWBHKlz9yobCOl6hhcuWr8oJ70aH9KCEZY+Asko5HuZW5wEhR1I8a1KexjeKmHYKyGFy4QRQZU5LYZiag9wnEb5Li5bRIG8aUMINLcuc03sfU2LVK7F5BC4UhCSG05lxA2Tz8R0mux1iaxwj9DjdA08uSS+TP5r0Z0EOp+rlnJkYQFFxWVbqCQmSNSkTpEjWa5M80Mf8AmNL7nXjilP8AKmy9i8vGyolRKwozkZDjUFaQlQKZIbCCokAA6a673hyYZ/5bT+xWSGaP57r6m1wW7llqTqUJ5k8up1965fXyrJQzHC4WNC6KxRlRNLBby6EQaZLLaHYsTuwJi4SnnFKUmjRPG5At1fIJ1IqU5BxhpR4YygDQiiUZAvEm7bAHeJUA70awzZKgixWPJyyKrtSsLTHkX/5oE86Z+HYOqAHecSKPwUcem+SPIlwgf/MLkbUX4eJXdfwUHGHetF2YE7kj6g5chMk7VhbWoyrG5GJxXGrVbkxmVsDyrZDppJcj4zS2FGIcSKZUENoHeMD1pvYjKNy8EeRp0hdi9uvVx1sKnWQZq8OaD9kS8uKS90gNu0QtJMRAmtEpOImNSM+282l2ZkA7GjlFuNARlFSsbrfYWc6UpSrlAApcMbSpsKc03cUUrvVFXeUCmnKC8CZSfkGvEtuylG/WivSDWrglYYG7HdWkGq7isvtSPq+EYgGlrbnfadBmBUAPaK73qGLLPpteNXJLZfuPOdBmhi6qUJvZvkhcLJJKpnxr5ZOWSWRvJ+bzZ9CwqKitPAE64UmUkgjUEcq2YJSTUkaVFSWl8BGKY2uUECCUAq85O3gdD612uoh3VDJLyjjQUcc5447pMZYJfqWDmOtYnjSewU42uCnHnJ0Co05UcYokbSMq5dKGmc0/TH4Jb+QdxydzNEmkVpbI5x1qay9BErTVayaDhfFTUy9CKy8KlsmlES6KlslI521TcvY529XTKtH0t/FWyDJFcvRJvgqOOvJiMes0KVmaiul085paZIrJGPKMbd4a+VypREGRyrpR00c6alYfc3r5byFZOnnQrHjTtIJzyNU2L8EaWt3IXCEn4v6UUq5oqKfFmkRw3a/YUSfOgc2EoJC/GMFQ2JzEetVGbsJxpGcSGwTmVI5U1N/AlpfJ3O2E6Eg9ajtsicUg7DLVxZBzkCR86kWtaTXkNxbi2mbJVo4STlgE6FRCfnr0969nLNBJb+PB46PTyk3a8+Q+2uHwNVNrA65leykjz51y+p6Poupf+Ljt/uT/AJnRwZ+s6df4c/5tfyJXNy4P+m0COZUrw1hZAjXn0NJwei+nQlai/wBb/qx2X1j1Jxa1JfZV/RC9LjmZRdBzGDJ2II5EaEacq5/7QqKlj0cVR0v2e1aJ9zlux/w3KyodK800d3JJJAPGAW2pMHQ02D+QFvwY95at5p6aBcSCXjV6SraOh01VIu2TCjVUi9yQNTYlMkKlkpnqlk0nqmomk5FTWXpG1gErkk7VaYtpCO/xpaVEJAAFa4xVGNyaZWl/MmVq1PpVT1J7Bw0te4Gt7lIMAbmJNMqxV0WPvstk6SvqPGqqTI9KAGsbWiUtiNaLt3yC8tbIKXcF5vK6r8daHS4u0GpRkqkL04YwFaqKvCabqdCXCNmvZ4eKWQ6ltIEaTvWfub0adHt4E6Hldu2I0K0gx/uE0/DDVkj9xOSemD+xubnEWwJBOp5BUz46o18ZMEbmvVfh8j5X9/xPNLqca4f9/wABcrF06d1RjwSf+ZVVfh5fP8/+gvxEPj+X/Z1ONJg6OJ6ZRt55VpnWfwpy6aT8r+/1ES6mK8P91f8AR1VylwSkyREjUEaeOv4q8+Veb/aDHKEYtryek9ByRySkl8f3/dmh4N+JVeYi7Z2+pjUSHHqJCfWj4YGDgw60UaY9oqLVGmLaPBuqbL0kwiqsKiaW6qy6LOxPSq1Eo92dVZKPZKuyUd7OqslFFlbZgSVQK0oyvbkJRbMp1VBApsItiZySFWK3bC9EifL+lPSoQ2mQtsAWtE6DmBzqpTUS1jcgS0wt5wKASAASMxPTc0aaYqmWr4fDYlbonoNKtyLUflnmeyAypTmV1/rVWXpQP/A1k5swTU1pE0NjK8xJ7s0tF3uDpvS9rtIZUqpsstbOCl1KpSnU9dNo8zA9aqORp7bMuUFXyjU8R8FHI1kWorWkDLJOsZlGPz8K6Uozmrcm39WYIZMcW0opL6IzbPAN0pWqYH9+sdKBYH5CeePgOx/gLsWC6k6NpBUZgzzHy2o5Y9CuLFwyKcqaFvDNx38pUT3Rv78+hkVzOsnkyYtMpNpP5s6nRrHjyWkk6PonCmi1eVcqKpm/qHcSzjFEhNXN0xXTujEuMVaZ0IYtW5FpiSBR3sIcKlQRdWGUTS1Kw5QpFDbdEMx400Tbb1qmLnGmbOxwtCkctqGjNKdMzmNWYbOlXHkYnaM6H+/FanD22I1+6hiKzmgivDFAgHc8qkcl7oBxXDAL3hx9ZMLCQRtW/p8tx4MOfFvsVtcO9kmFOJnrzrQ52Z1joAXfLbchLkjaqpPku2uGGlboQEpCtZM7bmara7JvwBLwt5Z108zRakVpkwy2wQIHedA8qFyTDUGQurIK7ra1rV51WquSaQM4I/sUn1NXrRWlmy4IwArltXwJILy+QjXs0/zaQTy73UUzHjeSV+BWWaxxryarEuIWWrpa1EHKhKEgEADUlWp9K36orkwqEmjzPGbDndOkkbKB2/qauM4/JUschheLaft1oWoBtxMBUgAcwVeMjbwo5pNARbiz4s6FW7xAjMhWhGxA6dQRXMyR5TOrjldNH0jg29S4rMnmJjp4VycsNEqOhr1wDuK3vhpElqKhszL3KgBpV44ts6uPMoIoslyoEUyapCNWudoYYislMUmL3Hzi6ErrxGwrRjhZknn7exZbPyPGhnDSyll1Kw9jiBbenKoo7GHJnqQNfYl2mtSMNx0cq0meflK80yK6Gj20ZNbU7GiboQKxPGzepoasXS3HlDSNTJp2OowRnk25cme4kxRaXMiVH0rTjjasz5J06Etwh4jMQvL1M0yhWojYPNJWlStSDOtRqT2CuC3HFxjTrqoaQY6xA96BQ0rdhd3U9kSyrSoB4nXaKirwW74Ywtr61RoUk+c0ucNW4yE9KoucvmQnO0Ak8qBw3oNS2KWr5RSpxavh1CRpzgfiRRUrpAb1bLneISywGWFfHK1EawTuPy8h41u7miKijF2tcnKRk3VE6nU9TvStQ6ioTV6itIYjHHUIy5pHKdY8qYskuBbxxuwB2+WohRJJ6+Go/Whe/IS24NJwjinYuNGYCipKvAH9j2rJnhqi0acTqj6XimErdA1iK5idD21YtY4TUoEKUaZHJXCJJqt2VMcNFDkSYqpz1D8U1DcOxHh/uc6CqHLq9ewis+G84Oad+VOWVx4MuSKk9wFrA1B/Jrlop5FJWDGLWxqF8IoyTGvWlXLkTKEG6My1w4ouFMmBRwyeRcce+mxhd8GpKY1p66iVjXhixV/ldQ0k1XcDUGRabCUErncxyP61cIyb2M7arcV2rZSpSgiZ5q3rXYpL4LrjHitPZlA8gJNUwo0uSvCrULP1bBUepED3NW3XkpU/AxvMPeQJlCPAUtyQ2MWLbK7SgntTnVy/Sqbb4C0pcssvLZbx7jVVFhy2RUzw88PjISOgp1Iz2yvEkBpJCSFZtDPqPcTPpVJXItv2i5LhQkgmQTMcpAUATpvBI9TRyVsGLKTceQqaS9R1FyOZTB0HnU0FayjOgyTlnxmipg6kSUvf4YIgctqsh1CiQBI26geB+VA1yGmferLGUdigqIkoST5kCa5DdNoc8Vu7KhxOyJ76feripfBbhH5ItYwhZlJBFLk3F7miGLVHYsucWSoZQaGWTYPH0ko7sIw1sRPWjxboTndOgF5gdsDQSdOhkd4jtSxkp7a0mOnqMzh7gNwulxQUfzM0D0RvTy1YrKU0sefNbrE1NEpfRCuQ+VdLHJTjcTBJOL9xy7w99xAXnCUH7I6edHcY8lVKXBfbMW9uiSSpW5150mUnIfGCiTbxx1QyspCR12qRx/LI5pcIFdsXXCS68PKaOkkAnJsowrC0IVL3eAOlDPJT2Chi1K2PLvihtpMIApkUKk1YhdxxT0lSsoo9K8g23wLrxQ7OQSddfwoX+YKPAtfVp70XkgITNECcdHdH+6iTKZUhWp23qtilYa+e4nz/ACqkWRY5fvrVMOPBtMeKgluJ+EbT0FczDyw+ouzM3QJHOt2NpMztOjecHE9gmelcvrfzna6H/LGTYOf3rG+DrSa0DhWMBpImndO72Rx8+NJ2wO0xbtVyAdDUzrS0FipxYbeYsUgirjK0Z5pJmPViDqXCtKT8qbGrpmRa9VpHH+KLk6Bo+9a1DH8jNeT/AGhDeJvkAlB2FJahfI5OVcAHFN2w4qSRNaOmxygqZnyyjLczr2JqVCGMyht4Vq0XuxHcS2RNeEvqHeUADvO9Soou5sou/qkwHtegipyXbXk5hllcOd9KVKHJRMD0q20uQVb4GzWCXChK3AkdKC4sNRmge4wKNyTRb+Adr3AH8GWPhSTy3qWW19B0vBF27YDhBKoIEbV0vSVHJldrwYfUXLHi5K1QE/v1rvyxwT4RwI5JS8s8LJ0uIQQUlxWVM8zmyH2M1mnlxqLkt6NMME3JRfkOTgZnKXAFQSJkABK1pkk7yWlDT7yTrtSfxflR2NH4X/S5bi65tVNrUk8iRPIwopkeEg10MemcVJI52S4SaZwHqAfOmqEfhfoKcpeG/wBTt0wkpkJHsKXl6fFKLuK/RF9N1OWE61P9WfSbXDW1stlQBlCD7pFfMs6ccskvln0HHK4q14IpwFn7ooNcvkOkvAQxaNoECBQO2Gm1wdcQgGdKrQ2F3JVTOOJbUNYq4waBtlLSm0GBFFobJZ24eb30q1jZV/ICHWz0NE8TRFKJW+60mijCTKlJIG/ibfWm9iQHeQqxRdokR2eYjwmupHc506RmnuIwJS03EeFFpfkBSiuCGEYke0zPGR93l7UE+KQcPqP1Yjaq/wCiD7UKUgmoC7EOI1x2bXcQNoqafLJq8IA+nuFIClKgUVA6qPG9VESrTwoqK1FKsTdkEKOhB9qrYvcet4uu5zFf2coEdIM11vRopZJfY5vq0m8Sv5CbctzDrRMwtKRupKgQlIMyPiCuchPlPT6iU3+R/R/1Od00IL8635Q6Vg5cUFvrVIghIyhYVCc0rG3eBMDQSYAmvN9T65g6S8eNapea4O7h9Ly9RUpul/EIRhzCdmU+sk/OuXL9pOrk9qR0oeg9KlurOLtGDoWQPFJKTWjB+0nVJ+6mDl/ZrpZr22hViOBDKVsnMBqUn4wOviPKvU+n+s4eq9r2Z5n1H0TP0fuXuj8iZrUEeFdh8HD4kmapOLFDDev2E/IV846jGu9P7s+h4Z/4cfsgFXEahsaX2kM1sFXjyiZmjWKNAuTK3cZUrc1FCKLbbIoxZQGhq3GLKVogrESTJNWkkVueVfqPM1NiUysXhGxqbMlHl3hO5qLYlFX0iisqim/LyQrKkqHNVa0kjE5N+AnAr9LSMq2hmPM0MrW6DhpezK7rAxdLlKgjyoYzaVsLJCLdRE/EeCuWmXKsrB96ZjmpiMsHDyL2kOEA5ST40biilJ0NG3HUDVApdJDE2/AVZYxrlUgAHQmhkhifgKS/ao3GY1VMu0XWF2l1RDKOQGUAnNrOWBvtXY9JVObb8cnK9UdqKS8/qa3C7cKAfM6iG55JkkkTsSTy03iAYHH/AGg9Qn0sF0+P80uWbfS+mjlfdlwuEFuV4qB6ZFCq0RGopc860Q+oyJSpZTBGhGxrZik4u1yM0RmnGW6Ypxi2haHUiEuzpyChooDw5+tfQvSusfU4Llytj5j650C6PqXGPD3RPEGP/Ttn+VPyryPUv/5E/uz0/T74YP6IQFFKs0UeSirTBaJ5KGwkjoRVWSiQRUslEslSyUeyVLKo5kqWSjmSpZdE1cQLQ2poICydiK26LdmDU4qii3tLhwSQEj3NMpIDU2LLtxxlYhZ09qqk9i7rey57G3HCBkK1dACauMVFbAynb3DrLB7twhRSGx/Nv7Cqcki1GTfAxcw9tsfWvSegpblY1R+WLmuyK/q0zHWpTZLiSu8IcXqEpANVaXJPc+EGYXhxtTMhaloMRoUKkJSobjdQ0Ohk+FdX0xrJqS+n7zneoJw039f3G+xvEbazYabeJHdAQEjMrugSY6a1zfUenj1dqfzs/g19NkeGqF9tcJdbDjZzIMgKggSDBGo615HN0mXp5e5bfPg7+DqIZPys4qqgakVFJNOUlHkanRazhpUkrcPZtJBUpZ+6BJgc9K63TdNOe72Rl6j1DHhVR3l8f8l/FLbbli24zqhJQpB1+FXd5689Zr1npbUJ6Fw0eJ9VbyweSW7uxPihzW6D4CvO9RHTnmvqzvdNLVhi/ojMlNJNB5CauymizLQ2GlseAqFEwmqsuiWSpZKPZalkoiU1LJR7LUsqgC5xJDPdSjv8zXTOZsg7BsYuBsgGetCwl9hjcYzGrtuI6iKii/BTkvKBnuLmUj6ptIPlQuMmWnFCO84kedMZoHtVrHRNdlDFshZlbp96K2uEDSfkbM2TA+F2PWqUn8FuC+Su+xMoEJcmKpwTCU2iXDFwt14ZjAK0eUZpj8Bp1iur6alFTr4Of10nJxv5Nxx5htx27N2w2l0MpUFIVBGkmSmRmEKO2spFYpcmhGfs+Lrh91liyQ00FIILZSMiVy4pagQPhiFRG+mvMGvkJP4JucUPWy3mbtppx1Ke4pKQBmMFOaAJTBnYHSOeiH0uGW7gv0GrqMsdlJ/qCWvGDjZQvtGF5jC2wyUqbB2IXlAUR0k+u9MhgxQftiv0BnmyS/NJv97G1zjl9neYd+jr7NlxbuVJUgJ7MnKSeZJSI8fZ1iTQYUz22HICglKVNIgJEBMamPYdaj6ieCPchyidmGb2T4YhvI7IAeOnhyrmZnJzcpcs6mJRUVGPCM+83FJTHtEEiiBZVeLyiigrYGR0hWi9VIrQ4RozLK7G7T4iszhualNUS+kipoZO4ixtyaGSoJSsnFBYVHoqWXsCWGDouFkrWUnodDXU4OVyUYrZP2yoQvMnlG9XUQblZQyq6dkEQnqf0q9kit2+BxgnBiHUFRcGbppFBLJQxQsCddbtnC2tAJTz5Gore6I9K2YW5eWtwhSICTGh2qnrTREoNNAlhYWaIKlkkeJpkm2hcUkEXFxZyMqMxpcYyDk4lmFXIceR2bcZFAwBOgIJPpFdPoJxxqbm6VUY+qi8jioI33FXDj1w4HGLpTJydmpOuUpkn7JHU7z6VlY4x9xwW4xcsBlZQlLcquNNHfrD8GbNHwJgToeetZ8ufHiXvaQ3HhnP8qsKZ4XbV2qrp9TrrggLSk90yO93j3j3QI0ESPLI/U8Hi/0Na9OzPmi6wtLlIQ2b7K00IQEtkEgfClRAnLoBudPemw6/DLz/AAKl6dnXCT+zLrDg64AcKL5B7ae0IaCs8yTmk/zK08a2xakrizFPHKDqSpmqZtSxaoaKgooSElQSEA66kJGifKkdW6wsPArmjFtqBLiIkhRisc1cU0boupOxfeMRWZOmauQICmpi5IpvRpVwe4GXgVBqDT9RkSOrfiiSLcjiHt6KgVIZ4YqaRmRpwMYVlNJyoVQLeXodcCmkK06Awa6eOLSpnLySTdoDWl/NJAHmaOknZTbfBRiTrgH+oPIVezK3QPhmLLb7qCok7watxvwDdeR07Y9ojMskqPIa/wB6VqldJDdMatsXNcKvr10Qnx3p9pciak+BnaNMWghQDhO9C3bC06VuL8WvWDGRMeVErAdF3C92pDmcBUJIJ0+zrm/Cn48Kz4p42+Vt9/APdePJGdbefsfYXsS+rSU6lQ9uprg9b6k8OKKj+Z/w+To4+kvI74X8RG8udSZNcPs5pvU978nThOEdlsUHzp0MM6/KOWWHyV5CadDFPlKwnnhHlkGLlbRzIMHpyPgRzrZhlkxO1sFOOHqFolv/AE/ePLm9CmBrqpSs3gUkz7CKf1OXVgXy3ucjH0zhnafCSowoxBQdUlCdZ19dfka0zSUb8CFbm15CXJVqd650nudCKpALrcUcZAzQDdKpqRmyMoQ1mIA51a2FDocHSJJO0+FF3midmxbiWEJagjY/On4ZanuJzQ0A2HrgxV9TDawuln4Y6Ca5rOkcyVCCwY266YaQExXWpLk5Ct8DLD8NbW0V3LipmIB29qCU6ewcYWtyh7hqzXs8oeZ/WjWVrwA8N+S6xt7W0QR/qKmZPOr16iLGooHvOLkp0bQPar0tk1JCe+4heV97XptUUPkp5K8FeF2aX0lTzhQZ0G1W3pdIFXJW2EnhpJMofHrU7n0J234Y3wKxdQ5lSpGcgkR9oDdMHmZ+dHF4ljk8ibW3Hj4exce5rWlpP6+fofQFN9wQBHIbH97bV5nLhWSO/wD2daE/fTYAV7mP03rFDHCEt9/px/7Nji+OCpVNhKK8fxC0NrkqXtt+tPjONcDIwlf5v4EbRErBI0Tr5xsKNTUd2Mzyag0uWMg19WQBoPz1NK7jkrZz033U5GSS8htx1KyM2beu9kbyJaVSObGoSbk97CbdYX8PKsWXA47mvFnjI6u1JrPGVGiSM/izCkn4VHyBNb8MXJHM6iSj5Bbd5xKwrs1mP5VfpTey2I7qRqX+JHS33GXSqNuzX+lRdK73CfVqthR/Drm5jMhaANdQR86bGHb4QDn3OWet+HXELkqmgyzco8DMMNMrs0TGErIGlc7t5W9onR7mNcs9/B3Pumi7GX4B7+P5EYwtAzrYzBPI8q6d6jm1p8mVcxl1CilRkA86ZoQt5GuSLmLhzfu+VRwZFkTCrYtr3cM0FNDU0/Iys8BQvVLg9aByCUBqxhLyRohCxV7fJW/wAYoysCFMZZ56VaYLoUW+FuLVol3/AMUqPyFH7vgD2/I3Zs3LdSFkLBkFOYEfCeU+db+ix645ISWzRm6ielxlHwzervTzBB5wD+EV4unb3PSSxRj9fgoUsHYkHyPPadKCWNvkZHLtuQUoczt4GhWKS4CXURR7uc1HroD+lRRn9C/xDXCCS4hIEA+xo5Ymuf5mfuTm7DbZwFPhB9J6iqi+E+EJmmnfkVpCdJtG1q2KymSTz3r1GLJFQSVHLzQcsjZeypSfhYbR6CreVPkFY2uAxDjvLIPQUPciE4TLAXjuUT5D9KvvonaZBSVnTMPQUPfRfZZMNLj4x7UPeLWIqUyvXvmqecJYQf6Nzk+1L71+A+z9TyEn7yqvvMna+p7sz99XvU77B7IpwniS2SMpSMtHG1ygZaXwxuMGw68SVdhM/aCT/wAhT4yvwIlD6iPFP8NrLKrsnihR2BM/kTTBdGXa/wAPEoVLt6kDohsk+6lD5VdorTL7DljAbREQp9Z88s+iU0p6fganL5HdmsIENW6vNRUr/kaFygvgNa38hYeuFAd1APkJ/AaUKzRXBbxSfJW8xcHd0DwE1HnRFhYl4kt1fVJK5zGJOwmB7a/hXR9NzbzdcIy9Xi/Kr5ZUjiBBkLzSNAsTBjYxymNq5uf0HM3qxNb70+V9L8nTxesYF7cq48rh/X5X8Rs082rmSI0KVEzPUbiuJkw5MT05FT+q/uzqQ0Z4qeGSaIpuJ0Jjnqqh7E5K4xb+yGyhhhs5b/dFzJQrLCzEd4hUwdh+dVmwZMX+ZFx+8aE4ssMl9uSlXw7/AJA97cIbT3ge9qmTJIjeOVaug9PzdbPTi2S5b8COu67D0UVPK7b4S8v/AI+ost79aIdEFJVlI3II136xOtejzeldLK+ljanFXq+b/wC/BwsfqXUyS6jJTg3Wn/b+/k+mYNZsOMoUoAqO5kjmY/CK50cMYLS+UaJ5ZOTa4IYnZMI01n/doPelZXGLpDMTnLdgPZRtS4uxzOFFFRVngmKui7IKXBqEOFyhZaRQ5tQll+G26VGFGOgG/j6UyEL3AnKuBuixbgd2dPCmKCEubMkw2GkhLTLbcaCEgkeplXuae88FwJWGTOqdWfjUonUb+NA+oT4Grp6KVNAnYnzNB35MLspHm0JBAjXw29xQyyTCUIoJDRkR7DWl22g6otcQoaGQfGRQcchrfg80uqZaL6hDJcdH6prkZUPlWjBJp2hWSKa3MM88tJ+Ll0B+ddGHWZ48S/r/ADMcunxS5iSt8WdR8Jid9P0osnVTyqsiUvukwMfTRxPVjbi38NoucxFZJJidDJknfzpkOvywSjGkvsKn0OLI3Kdt/LdkRjDqSSkgEHSB/Wqy9dkyw0TUWn4aJi6LHimpwbTXlMqdxh5ZlSpPkKDH1eTDDRiqK+EkhuTpceWWvJcn9Wy5i5WWj3jyPTXadOetLydVmk95P+/sMx9PijxFH1Owu1JDAA7iYJPmM234VypZKk9zasdoljtysrBPwrHtr/al23cmNjSVDrC7JamkRuAJk67U3DBuxGXIky1vDl5spEePKnKDuhTyKglzBjGi/wAKLtFd35B28EKj31R5UKgW8vwTc4fHJavmKt4ylmZUnAvvL8ooHBoJZbEuNqNs6gHvSkkbjmBypc24qh+Kpi44q7yUoDl3jQ91BPCMVpJipYNEHhGwmoSyKzpERIoiivDUFSwgfF0/XoPGjcW+ANSia/DrBLY2lXMn8hyFOhBRETm5FzrKViCAR+9qtxT5BTcXsZu4wpwOFKElSTqCYA9T1rO8Tukao5VVsJ/gz+0JH/lUWGVlPPHwZj/EDBFoaQslJAJkCZGg6+VMjDRyUsmvg+e3TOYyOlORT+oEtiNCdTyogGdCNIn1/KoUdTbzMH9+OtQh5NvHP9ioEMLBoaJiQd58aBl7n2Oz4e7W0bynI4UDvany0mNopLwKf3Is7g/oGYXgriEAP5XFJmCnQRyOvOqXTpfUp52/oOWkoCYTMU+KglsJk5N7lxUIom0DTIKcOkCh1haSi4ZKhAXkHON/ehknL6BRlXizyEBtMSfXeqS0IjbkySXZ2iru+CmqMzxhw/cXJQtlbaCgES5mghUckgxQygnyMhlceDFq4HxOdmf/AJlfpV6I/BfekbDKKymgrKR61dFWU3LasyUAHMdBoQB4zRJUVqT3HFuyi3HdjMqCpR3O2g6DwpjnpVCVHU7LrDFElZSoxm28+lDizW6YWTC0rQxSzlnc+Z+VaKoRdniCTCTHX8t6j52JxyWqSAJJ257CqpETMnxq2HWVCTpy08ZNLclY2KaWx8gfsHEr0SogbQCd+VN1E1ohdWbpglteg07iv0qu7H5RKIMtKiVAiPAj12olJeCmVahR8atsrYNYZWYASSfI/v8AtQuSXJdoLw20WXAEiSSOmmvn0qMmv4PtuFoUlpCRplSE5jzI5jrO9L3fBTryMEvZQQVFRG+xP9PWmamlyBpTBXMUylICZBJkztqNTJ6kUtZfATxlqroydBAjYmZPhH7mr1k0kHXFQcu/IAgxtvpA/Gr1laQdklSvjSoCBooEzv7k/Ko5kpFj6yVa+1Lbt7jEqWx21EmeQ69akVuDJkzcplQKtOU1cnHyXGD8FAUf+8r/ANrdVa+Q9L+P5kLbAdBnOvQH8/6VcMK8gzzvwMWbRtv4QJ68/c601RjHgS5SlyEOIKhsI6GIP760TTaBtJmdxDBLhwkJLYEmMyjt5BNZZYJN+DVHPBLyLFcHXJBBcbjwKgfL4aH8LL6Bfi4/DC04DiCU5UXDcbalRgeEo0piw5F5A7+J76WX4ZgF2gyt5C+syf8A61aw5ObRcuoxNVTGGJgtozLUAPCT58tauacVbF46lKkJLfFLc6KlXKTEe1IU4+UaJYpVszA8cYQW1dqye4dSkd5InmAZ00/ttWiMkIcPkVcK2N1drLbQ0SRmVqAPMggDy+dXOvCtlRgvLo2l3wLdZZLqFHpqT6SKUoSjwkX7G+WZPF+HX2T30kjeQVf/AK0o1l+diuynwzRcF8JIcaD1yCoLnI1KoKRpmUT3jJ2AjcddLc/CB7aRr2+DrbQgKQeWRavMaKJHKh035CU9PCGjNkpsR2pUnorVXooa/hUUXHyW5qXgsWyraBl9D+HvV06KUkd+ggiI333GnpVKCI5spcwcnZxY5zmP4AEAexou2V3CLFm4kAKOcidtAddymN9pnnQyjJcBaos9cOltPdTlgR7n+9LlKSDhGLEF1ckLAmCRMzsQfz115R40ivJoRe3xOkENtNlZJiZyieZHOKesi4QL6fa5MOdwt9ZKxAKoOVR0GhnX2onglLdC1nhHYXr4SeJJhGv8y/1q+xkL/EwNSwQYABjqZ+ZokmzPL6lymBv7+VHo82BqJJXHOqtrySrJFRPP1q9TZVJAV1ehtaERMzOuw5Hx6UMsmlpDI49SbCPpIJHWj12wNFItykii02BYm4jJKCDtlV5bUrNY/DV7CDCbPtk5jo3JCde8qNyARAFZYxs1znpdBmJYGhxtTcqGkTObeOUainKNIQ5tuy7gzC02duhgQVaqWofaWTqfICAPACm69xTiaMODaaKxdCbFrxggochc7gAfPlSJ5I8GmGKb3FYvEjKGzKEwACJKYECOvnvSlJDHjfk1TVvIEnWNq2Rx7GOU9yX0YdZ8/nRaAdZ36Py0ipo2JqA70urOVBCQPi170eFIk5y2W1D4aI7vcjh61wUyVAczv5eNDilJ2gsyjyEC43FN1MVpA028qkpT7Sfc+FL02xmrahXxBw4lwdo2IWkEROik7lPgdKjxoLHlae5Tw7Ia7yAFA6HKAY3HLej2S2Cm7Y0Vi7ifszQLNJC+1FnP8xK/7ZovxL+C/wAPH5EFtxgqJMETBFRyadDuxBo0VpiaXUBQ26dKmozzxaWQubknQCVRIHiKCTskVXIZZNOlIKoSeh1PrHOijCZUpxvYW49auJlwd4gct9B0oMmOSdjMWWNUBcOXZcQVkkHNAE9N/wB+FSD02y8kbaRp0vkAGj7rQrtp7HLkpWkhQJBonmi1TQCxtPYRptsuVKTATt5dDSYuK4Htt7sZvuobSFuKyjpzNNirKx48mWWmCFJ4itVnKCUmdD0/Gpp+Da/TOoir2YTndIUE7wAFbCCNxS5amtjJFRT9xQ1w8mAVkq1mAYB8+tLWJJbhvO3wHJDbRgJAMchr70XHCA3lywlu5n4TRxyNcC5Q+QlsqO+lN7jFaUecdyjeaVKb+QlGwQOnNm8PelRk1KxritNF1kkamd60Y0uReRvgm5lTyo6SBts8H08qLYqmezjrVEBhGsAUNBWcLieYqqLOZk9BUpEPlGG6gzzoZG+PBpuF3DBE6RQvkHKtjc2LQCQQNTz506KpHOk22GN0SKZx5OlRkRm0sJS4sJEDNOnU71kkqZuhvEPcO1DJlRRa0atAssyioCCX9k25PaJCo6zTo7hQz5Ma9joW2mBW6VZg0kEbHX9ajSLfU5X/AKmEupgpInTxPymktFqTYy3GvSmNWhPAIloKPeE1aSLcmuCnGFltOZBynr/ehn7eBmD3OmE4dcqUmVGdKl7Eywinsi7cwaFiy5tIg03HFVYEmwa0PeNSPJcuD2ILMUbBiL2VmagTQWzvVFMmurID5t6FlgpWet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9638" name="AutoShape 6" descr="data:image/jpeg;base64,/9j/4AAQSkZJRgABAQAAAQABAAD/2wCEAAkGBxQTEhUUExQWFhUWFxcYGBgYGBgXFRoYFxcXFxYYGBcYHCggGBolHBUUITEhJSksLi4uFx8zODMsNygtLisBCgoKDg0OGxAQGywkICQsLCwsLCwsLCwsLCwsLCwsLCwsLCwsLCwsLCwsLCwsLCwsLCwsLCwsLCwsLCwsLCwsLP/AABEIAQMAwgMBEQACEQEDEQH/xAAbAAACAwEBAQAAAAAAAAAAAAAEBQIDBgEAB//EAEEQAAEDAgQDBgIIBAUDBQAAAAECAxEABAUSITEGQVETImFxgZEysRQjQlKhwdHwFWLh8QcWM3KyQ1OCJJKTwtL/xAAbAQACAwEBAQAAAAAAAAAAAAACAwABBAUGB//EADcRAAICAQMDAwIDBgYCAwAAAAABAhEDEiExBBNBBSJRYXEUMpEGgaGxwfAjM0JS0eEV8SRDYv/aAAwDAQACEQMRAD8A+xhNcSjS2Z/jHCVvtZW1ZVeMx6xVqWh6mOxO1R8dxTDHbc5FZVZuYJkcjyrVDLHJuhksco7ARQUlKFGAaJO9yONbDR7E2UsBojQaZteRnfrQxxty1FymlHSKLdllSoQYzGnO63EpxT2G6MNatlhT0rQRoACdfEDekTcpr2Do6Yv3biLFi2VqU0SlM6DUfgafjT0pS5EZGtXtLMMxBOUpUJqpxfgKE1W434e4i+ijKpolJJgxEz6QaRlwdx3YzHm0KqPt/D1+h5lCkHQjas8FXtYjPF3Y1gU3SjPucKwKv2oumytd0kc6Fzig1ikyTDwUJFEpprYGcHF0xTinEDbKiFKANLllaexpxdM5KxJccbtj4ZNLeWTNMejQtf42UfhT7mhcpfI1dNBC5/ip9WxAodxqwxQA7i7qt1q+VUw1FArjyjuSfWrRbRXNURIgpNEmC0QIq0yNHPoyulFrQGk+8ZaI4lmI4ow7EVFRYcTl5JOh94NVFxX54myMo17WfLL2xuVSXXCFpJkK5EVvhor28AS1+Qc2iHGVF1R7UTlgxHSBzBqvdGft4L9sovVyTdWr6IhpSANRKj/unMfHXWqpLI5WR28ajQZhvD1um5Qh10lCkqO+XvAiO8NgZJ9KCWbJKDcVuEsUIySbB+LvqXk/R1l1A5KIUB6ijw3OPv2F5fZJaHYMm9bUmVoynpRaJJ7B64yjugJuwUo5mk/lTL+ROn4HLVu6pIS4jTry8KU3GDsclKexqOGkOWygrOrL9ye77Vzeo6lSeyOhi6Nad2a17ihR2FZ31Ei49BBci97H3TzigeWTHx6TGvAC7iLh3UaHUxqxRXg23CKyWBJnU1u6d+04nXqshjuP0fXz4Cqb9zNfTL/DRk81Q0F/ZKiY0qrXBDts2VmBVN0XyTumCjeqT1E4L8Nte0mhk9JZTiDHZqijj7gbobM2ILc+BpbuyWLLSzJX4AmnPgCx8bEdKTuFaPpZdA51ttI4Ghsz3EXGNvbJIUsFX3RqaNQc17UMjj0u5HwzibHFPOKdSCASdq1YsaiqDyZL3R3DFI7HtVuQsH4Tv4R1oZatdJbDIOLhbe5Y8p5dv2iMpQpRTGx05+9DcFPS+S/e4WuCTLrGUBQhQ0M0zcC0QU42fhNSmS0AP2y1HlRAuwgrdbRIIqtmy7aQ6srt4sSoilNR1UNi5abPoGDMMot0OPjMtQSYUrI2AdQJkSY1o10mLmSsB9Xl4Uq/mEHH7EcrSJ6oJy9fE76b0xYcP+yP6IS8+R//AGS/Vnu0tH9EobzTEsrSSCdRoDB01260E+jwTVaa+wzH1maD/Pf0ZnL1vs1lPQmuFkxOEnE9BjyqcVI3HBapY9TWnp+Djeof5gj41tiXJjSKXk2kauja7ZlbHB1Oq00ANXrHy2H91hmRuCOVL31FKaa2EvDrf1iv31p2RbFJhPEzWggc/wBaDHsWe4XT8X76VJkK+I7c5gf3ypuCuBOSxtYJloeVBkVSCg9iOHhKd95NWtySGZiqKE7mPPK+1FZXJmmOCC8GaxVhBJUpJUo78629NOT2bEdRCMVaQgv7lsI7MJArpRi7s50mqoXvWi8mbL3fDpU7kdWknalp1UO7VxCWAgEkfFHjzpf+q2HS00mCs4YHJISY9qZ3K5Fdu+AHErUNGEkg0cZakDKDRxhxv7Sz70QP7y+7bSUd0mPWhumFVoot1EpylwgVNruib1Vn0K2SFW6ipIW6sJAWoBWVCEJjKk6InTbxoHn/AFLWHcFwC3AKpHeERpPz8qz580otOLNGHFGSaaLsUY7RQUBmPPTKRJ6jn+tV3pN2y3hilSLr0EkGSdNzqdNNTzPjWHLNyk2+TodPFRikjb8Dn6mP5jTcDOd1694zxG2SsmelFkimxODJKKFFnboZOw1NIiqe5sm3NbB12ylxJ2pk0nuhOOUovcy6bZLLkADWlq2bNVohizYWmfGlt0MiC4CiFqH72FFdokjnFb4QmaPCm5CcjqJfgT4U2D+9qvLyTG7iJMTuVhfcBMHWBNHiSrcDLL4GyL3QULiGpIEdtSlM9KxrdmxyondW31ZAgKI0Jrb0tJ7oydQ3JbMwV9hAzauSetdTXXg53bvyHWdkQIKwodDSpU3dDY6kqs6+8G0yEiqT1Oi2tKsGs8XcJAQnc7UTxLywO6/CBccwu4eXJgRypuNxgqE5VObsGtMFKFAuQYqSyOti4Yt9x+XO1TkQlOlKV8sfKuEQY4bUTJy0WsBQ3tm64XdUy2VEIVIISCkEJgxI6nQV0Oj6FTh3H5OV13XPHPtrwVW9g2lRWUBRJnvDQGZ0AgAVr/8AGwb5Zj/8lNLhBFy6SkgBAnmEgRBnTSJ8TNBl9HjNWpO/rX9KLxesyi1Fx2+l/wBbENu+pR7xkiR056mvJ9TDTJo9n0ktUEzfcFGGj51WBmP1Be5CrjDiRVs+kQcpTqY21rRGHcsTBqMVaM7e42u5/wBExl+1sKHt6PzGjXqVRO4dxK40ezd33neauUE1cQVKnUjt+8XilwKy66CJkba61cI6bTDk7qhpYBS0EHlWTLSZpg9rCsNw8hZNJWS9iTaSBOIWROok8q049+BMqoGwfWQOW8VWW1yXio7cYeok8hvRQnsVOO5DIfu1YITeujszHT8qTjhUhs5+0xWLYo9EJSojwBrrY8cWYJ5GhDZOuJWS4hSgeopuSGpbMXiyaXui9KVJlWuuwoa2oJPe0et8NfeGf7E7TBPWi9qQD1NkmcLfacCxoAZA30q7i1RKldk3717tPimeUVPbRPdYe6wlwd92D6UF/AdfUq/h7SEkpfM+Yq7d8E0pLkXG9dTqHSR0pmlMU5M+iYC/Nu2eqQfOST+dej6PHp6eJ5frsql1Uhqhjmo5fDc+3Kud1frfSdLLRJ2/hbm3pvR+o6iOpKl9St5vSUqBidNjHlzp/Q+s9N1UtEXT+GJ670Xqelj3GrS5aOWWEpcKVARIBMeNeM9Sk4dROH/6f8z2PRZUumhP5iv5Grwuy7JJA60jC2Jz5e40zL8aWS1lSokZYj3rXCaT3CjG4Uhdwbwyrs5XOusdKLLk1S2JBLHHcD4o4eUHEwTBIH40OPLp2Ybjq3RqsH4dSGgInTnQOcpblSnGDoLZsA3tWfJYzuWtgllNJjyBNifiC3Ct66fScklvEWYM0EqIHWr6xcBYNrNSyyCNqTBbAyk7AFMCdqsOzJIezoMk9NPL+tXJaZCNeqJC0wR9wHKRlG0jei/FqDqi1ivliG/QsLLYHfB2rXjlrWrwBNKLoZXvCLvY5w4kqAkjkfAVnj1fvpx2GvBts9zO4Q86pSW3CUNg66x1rbkVRuJkg7lUtjq7pSV5VOZkzAPMirolsKavGEKBUk5uRMj51dWti7p7gz2IsqWqTvzqo42iSyJlF0y2dUK3pnAp0wewbCVZCN+tSctrReOKUqZ9W4bsJQkaANtJMnQTlET4aE12OqyZIenpYnUmtjgYMUMnqE3Ne2L3L1KBGYEEGdQQQesKGhr5lkxZcUv8VNP6/wDPk97hnCS9rBHlEEEbg6Vr6aTjJOL38GlRjJOMuGarB7DIlJy5SRJHTwrpdbFzyvJLl7s8/cccO1DhbL7DgUnCIKMSZBQdOVackVQzBJ6gXA4CaDG0M6mxRxZqUR94UEqsdgT0jvD19wVINUJzL3FT2ppUhkNkRQmlpFtgd/a560Y8ugOLTVMBYw4JVM1eTM5jIpLgcIIAoVMS02wc5arWxlMlh+BobBAAilT1SlbEPKo/lKrjFGLXurIBiaPD08snBMkr3bo+e43muni5aNmSPi+EHx1rowlDp46ZsrTLLvFfvEuIYvcsdxxWvQU/HoyLVFAZNePZsVHEVq3TT9NCtV+A7DbFOYOrWBHKlz9yobCOl6hhcuWr8oJ70aH9KCEZY+Asko5HuZW5wEhR1I8a1KexjeKmHYKyGFy4QRQZU5LYZiag9wnEb5Li5bRIG8aUMINLcuc03sfU2LVK7F5BC4UhCSG05lxA2Tz8R0mux1iaxwj9DjdA08uSS+TP5r0Z0EOp+rlnJkYQFFxWVbqCQmSNSkTpEjWa5M80Mf8AmNL7nXjilP8AKmy9i8vGyolRKwozkZDjUFaQlQKZIbCCokAA6a673hyYZ/5bT+xWSGaP57r6m1wW7llqTqUJ5k8up1965fXyrJQzHC4WNC6KxRlRNLBby6EQaZLLaHYsTuwJi4SnnFKUmjRPG5At1fIJ1IqU5BxhpR4YygDQiiUZAvEm7bAHeJUA70awzZKgixWPJyyKrtSsLTHkX/5oE86Z+HYOqAHecSKPwUcem+SPIlwgf/MLkbUX4eJXdfwUHGHetF2YE7kj6g5chMk7VhbWoyrG5GJxXGrVbkxmVsDyrZDppJcj4zS2FGIcSKZUENoHeMD1pvYjKNy8EeRp0hdi9uvVx1sKnWQZq8OaD9kS8uKS90gNu0QtJMRAmtEpOImNSM+282l2ZkA7GjlFuNARlFSsbrfYWc6UpSrlAApcMbSpsKc03cUUrvVFXeUCmnKC8CZSfkGvEtuylG/WivSDWrglYYG7HdWkGq7isvtSPq+EYgGlrbnfadBmBUAPaK73qGLLPpteNXJLZfuPOdBmhi6qUJvZvkhcLJJKpnxr5ZOWSWRvJ+bzZ9CwqKitPAE64UmUkgjUEcq2YJSTUkaVFSWl8BGKY2uUECCUAq85O3gdD612uoh3VDJLyjjQUcc5447pMZYJfqWDmOtYnjSewU42uCnHnJ0Co05UcYokbSMq5dKGmc0/TH4Jb+QdxydzNEmkVpbI5x1qay9BErTVayaDhfFTUy9CKy8KlsmlES6KlslI521TcvY529XTKtH0t/FWyDJFcvRJvgqOOvJiMes0KVmaiul085paZIrJGPKMbd4a+VypREGRyrpR00c6alYfc3r5byFZOnnQrHjTtIJzyNU2L8EaWt3IXCEn4v6UUq5oqKfFmkRw3a/YUSfOgc2EoJC/GMFQ2JzEetVGbsJxpGcSGwTmVI5U1N/AlpfJ3O2E6Eg9ajtsicUg7DLVxZBzkCR86kWtaTXkNxbi2mbJVo4STlgE6FRCfnr0969nLNBJb+PB46PTyk3a8+Q+2uHwNVNrA65leykjz51y+p6Poupf+Ljt/uT/AJnRwZ+s6df4c/5tfyJXNy4P+m0COZUrw1hZAjXn0NJwei+nQlai/wBb/qx2X1j1Jxa1JfZV/RC9LjmZRdBzGDJ2II5EaEacq5/7QqKlj0cVR0v2e1aJ9zlux/w3KyodK800d3JJJAPGAW2pMHQ02D+QFvwY95at5p6aBcSCXjV6SraOh01VIu2TCjVUi9yQNTYlMkKlkpnqlk0nqmomk5FTWXpG1gErkk7VaYtpCO/xpaVEJAAFa4xVGNyaZWl/MmVq1PpVT1J7Bw0te4Gt7lIMAbmJNMqxV0WPvstk6SvqPGqqTI9KAGsbWiUtiNaLt3yC8tbIKXcF5vK6r8daHS4u0GpRkqkL04YwFaqKvCabqdCXCNmvZ4eKWQ6ltIEaTvWfub0adHt4E6Hldu2I0K0gx/uE0/DDVkj9xOSemD+xubnEWwJBOp5BUz46o18ZMEbmvVfh8j5X9/xPNLqca4f9/wABcrF06d1RjwSf+ZVVfh5fP8/+gvxEPj+X/Z1ONJg6OJ6ZRt55VpnWfwpy6aT8r+/1ES6mK8P91f8AR1VylwSkyREjUEaeOv4q8+Veb/aDHKEYtryek9ByRySkl8f3/dmh4N+JVeYi7Z2+pjUSHHqJCfWj4YGDgw60UaY9oqLVGmLaPBuqbL0kwiqsKiaW6qy6LOxPSq1Eo92dVZKPZKuyUd7OqslFFlbZgSVQK0oyvbkJRbMp1VBApsItiZySFWK3bC9EifL+lPSoQ2mQtsAWtE6DmBzqpTUS1jcgS0wt5wKASAASMxPTc0aaYqmWr4fDYlbonoNKtyLUflnmeyAypTmV1/rVWXpQP/A1k5swTU1pE0NjK8xJ7s0tF3uDpvS9rtIZUqpsstbOCl1KpSnU9dNo8zA9aqORp7bMuUFXyjU8R8FHI1kWorWkDLJOsZlGPz8K6Uozmrcm39WYIZMcW0opL6IzbPAN0pWqYH9+sdKBYH5CeePgOx/gLsWC6k6NpBUZgzzHy2o5Y9CuLFwyKcqaFvDNx38pUT3Rv78+hkVzOsnkyYtMpNpP5s6nRrHjyWkk6PonCmi1eVcqKpm/qHcSzjFEhNXN0xXTujEuMVaZ0IYtW5FpiSBR3sIcKlQRdWGUTS1Kw5QpFDbdEMx400Tbb1qmLnGmbOxwtCkctqGjNKdMzmNWYbOlXHkYnaM6H+/FanD22I1+6hiKzmgivDFAgHc8qkcl7oBxXDAL3hx9ZMLCQRtW/p8tx4MOfFvsVtcO9kmFOJnrzrQ52Z1joAXfLbchLkjaqpPku2uGGlboQEpCtZM7bmara7JvwBLwt5Z108zRakVpkwy2wQIHedA8qFyTDUGQurIK7ra1rV51WquSaQM4I/sUn1NXrRWlmy4IwArltXwJILy+QjXs0/zaQTy73UUzHjeSV+BWWaxxryarEuIWWrpa1EHKhKEgEADUlWp9K36orkwqEmjzPGbDndOkkbKB2/qauM4/JUschheLaft1oWoBtxMBUgAcwVeMjbwo5pNARbiz4s6FW7xAjMhWhGxA6dQRXMyR5TOrjldNH0jg29S4rMnmJjp4VycsNEqOhr1wDuK3vhpElqKhszL3KgBpV44ts6uPMoIoslyoEUyapCNWudoYYislMUmL3Hzi6ErrxGwrRjhZknn7exZbPyPGhnDSyll1Kw9jiBbenKoo7GHJnqQNfYl2mtSMNx0cq0meflK80yK6Gj20ZNbU7GiboQKxPGzepoasXS3HlDSNTJp2OowRnk25cme4kxRaXMiVH0rTjjasz5J06Etwh4jMQvL1M0yhWojYPNJWlStSDOtRqT2CuC3HFxjTrqoaQY6xA96BQ0rdhd3U9kSyrSoB4nXaKirwW74Ywtr61RoUk+c0ucNW4yE9KoucvmQnO0Ak8qBw3oNS2KWr5RSpxavh1CRpzgfiRRUrpAb1bLneISywGWFfHK1EawTuPy8h41u7miKijF2tcnKRk3VE6nU9TvStQ6ioTV6itIYjHHUIy5pHKdY8qYskuBbxxuwB2+WohRJJ6+Go/Whe/IS24NJwjinYuNGYCipKvAH9j2rJnhqi0acTqj6XimErdA1iK5idD21YtY4TUoEKUaZHJXCJJqt2VMcNFDkSYqpz1D8U1DcOxHh/uc6CqHLq9ewis+G84Oad+VOWVx4MuSKk9wFrA1B/Jrlop5FJWDGLWxqF8IoyTGvWlXLkTKEG6My1w4ouFMmBRwyeRcce+mxhd8GpKY1p66iVjXhixV/ldQ0k1XcDUGRabCUErncxyP61cIyb2M7arcV2rZSpSgiZ5q3rXYpL4LrjHitPZlA8gJNUwo0uSvCrULP1bBUepED3NW3XkpU/AxvMPeQJlCPAUtyQ2MWLbK7SgntTnVy/Sqbb4C0pcssvLZbx7jVVFhy2RUzw88PjISOgp1Iz2yvEkBpJCSFZtDPqPcTPpVJXItv2i5LhQkgmQTMcpAUATpvBI9TRyVsGLKTceQqaS9R1FyOZTB0HnU0FayjOgyTlnxmipg6kSUvf4YIgctqsh1CiQBI26geB+VA1yGmferLGUdigqIkoST5kCa5DdNoc8Vu7KhxOyJ76feripfBbhH5ItYwhZlJBFLk3F7miGLVHYsucWSoZQaGWTYPH0ko7sIw1sRPWjxboTndOgF5gdsDQSdOhkd4jtSxkp7a0mOnqMzh7gNwulxQUfzM0D0RvTy1YrKU0sefNbrE1NEpfRCuQ+VdLHJTjcTBJOL9xy7w99xAXnCUH7I6edHcY8lVKXBfbMW9uiSSpW5150mUnIfGCiTbxx1QyspCR12qRx/LI5pcIFdsXXCS68PKaOkkAnJsowrC0IVL3eAOlDPJT2Chi1K2PLvihtpMIApkUKk1YhdxxT0lSsoo9K8g23wLrxQ7OQSddfwoX+YKPAtfVp70XkgITNECcdHdH+6iTKZUhWp23qtilYa+e4nz/ACqkWRY5fvrVMOPBtMeKgluJ+EbT0FczDyw+ouzM3QJHOt2NpMztOjecHE9gmelcvrfzna6H/LGTYOf3rG+DrSa0DhWMBpImndO72Rx8+NJ2wO0xbtVyAdDUzrS0FipxYbeYsUgirjK0Z5pJmPViDqXCtKT8qbGrpmRa9VpHH+KLk6Bo+9a1DH8jNeT/AGhDeJvkAlB2FJahfI5OVcAHFN2w4qSRNaOmxygqZnyyjLczr2JqVCGMyht4Vq0XuxHcS2RNeEvqHeUADvO9Soou5sou/qkwHtegipyXbXk5hllcOd9KVKHJRMD0q20uQVb4GzWCXChK3AkdKC4sNRmge4wKNyTRb+Adr3AH8GWPhSTy3qWW19B0vBF27YDhBKoIEbV0vSVHJldrwYfUXLHi5K1QE/v1rvyxwT4RwI5JS8s8LJ0uIQQUlxWVM8zmyH2M1mnlxqLkt6NMME3JRfkOTgZnKXAFQSJkABK1pkk7yWlDT7yTrtSfxflR2NH4X/S5bi65tVNrUk8iRPIwopkeEg10MemcVJI52S4SaZwHqAfOmqEfhfoKcpeG/wBTt0wkpkJHsKXl6fFKLuK/RF9N1OWE61P9WfSbXDW1stlQBlCD7pFfMs6ccskvln0HHK4q14IpwFn7ooNcvkOkvAQxaNoECBQO2Gm1wdcQgGdKrQ2F3JVTOOJbUNYq4waBtlLSm0GBFFobJZ24eb30q1jZV/ICHWz0NE8TRFKJW+60mijCTKlJIG/ibfWm9iQHeQqxRdokR2eYjwmupHc506RmnuIwJS03EeFFpfkBSiuCGEYke0zPGR93l7UE+KQcPqP1Yjaq/wCiD7UKUgmoC7EOI1x2bXcQNoqafLJq8IA+nuFIClKgUVA6qPG9VESrTwoqK1FKsTdkEKOhB9qrYvcet4uu5zFf2coEdIM11vRopZJfY5vq0m8Sv5CbctzDrRMwtKRupKgQlIMyPiCuchPlPT6iU3+R/R/1Od00IL8635Q6Vg5cUFvrVIghIyhYVCc0rG3eBMDQSYAmvN9T65g6S8eNapea4O7h9Ly9RUpul/EIRhzCdmU+sk/OuXL9pOrk9qR0oeg9KlurOLtGDoWQPFJKTWjB+0nVJ+6mDl/ZrpZr22hViOBDKVsnMBqUn4wOviPKvU+n+s4eq9r2Z5n1H0TP0fuXuj8iZrUEeFdh8HD4kmapOLFDDev2E/IV846jGu9P7s+h4Z/4cfsgFXEahsaX2kM1sFXjyiZmjWKNAuTK3cZUrc1FCKLbbIoxZQGhq3GLKVogrESTJNWkkVueVfqPM1NiUysXhGxqbMlHl3hO5qLYlFX0iisqim/LyQrKkqHNVa0kjE5N+AnAr9LSMq2hmPM0MrW6DhpezK7rAxdLlKgjyoYzaVsLJCLdRE/EeCuWmXKsrB96ZjmpiMsHDyL2kOEA5ST40biilJ0NG3HUDVApdJDE2/AVZYxrlUgAHQmhkhifgKS/ao3GY1VMu0XWF2l1RDKOQGUAnNrOWBvtXY9JVObb8cnK9UdqKS8/qa3C7cKAfM6iG55JkkkTsSTy03iAYHH/AGg9Qn0sF0+P80uWbfS+mjlfdlwuEFuV4qB6ZFCq0RGopc860Q+oyJSpZTBGhGxrZik4u1yM0RmnGW6Ypxi2haHUiEuzpyChooDw5+tfQvSusfU4Llytj5j650C6PqXGPD3RPEGP/Ttn+VPyryPUv/5E/uz0/T74YP6IQFFKs0UeSirTBaJ5KGwkjoRVWSiQRUslEslSyUeyVLKo5kqWSjmSpZdE1cQLQ2poICydiK26LdmDU4qii3tLhwSQEj3NMpIDU2LLtxxlYhZ09qqk9i7rey57G3HCBkK1dACauMVFbAynb3DrLB7twhRSGx/Nv7Cqcki1GTfAxcw9tsfWvSegpblY1R+WLmuyK/q0zHWpTZLiSu8IcXqEpANVaXJPc+EGYXhxtTMhaloMRoUKkJSobjdQ0Ohk+FdX0xrJqS+n7zneoJw039f3G+xvEbazYabeJHdAQEjMrugSY6a1zfUenj1dqfzs/g19NkeGqF9tcJdbDjZzIMgKggSDBGo615HN0mXp5e5bfPg7+DqIZPys4qqgakVFJNOUlHkanRazhpUkrcPZtJBUpZ+6BJgc9K63TdNOe72Rl6j1DHhVR3l8f8l/FLbbli24zqhJQpB1+FXd5689Zr1npbUJ6Fw0eJ9VbyweSW7uxPihzW6D4CvO9RHTnmvqzvdNLVhi/ojMlNJNB5CauymizLQ2GlseAqFEwmqsuiWSpZKPZalkoiU1LJR7LUsqgC5xJDPdSjv8zXTOZsg7BsYuBsgGetCwl9hjcYzGrtuI6iKii/BTkvKBnuLmUj6ptIPlQuMmWnFCO84kedMZoHtVrHRNdlDFshZlbp96K2uEDSfkbM2TA+F2PWqUn8FuC+Su+xMoEJcmKpwTCU2iXDFwt14ZjAK0eUZpj8Bp1iur6alFTr4Of10nJxv5Nxx5htx27N2w2l0MpUFIVBGkmSmRmEKO2spFYpcmhGfs+Lrh91liyQ00FIILZSMiVy4pagQPhiFRG+mvMGvkJP4JucUPWy3mbtppx1Ke4pKQBmMFOaAJTBnYHSOeiH0uGW7gv0GrqMsdlJ/qCWvGDjZQvtGF5jC2wyUqbB2IXlAUR0k+u9MhgxQftiv0BnmyS/NJv97G1zjl9neYd+jr7NlxbuVJUgJ7MnKSeZJSI8fZ1iTQYUz22HICglKVNIgJEBMamPYdaj6ieCPchyidmGb2T4YhvI7IAeOnhyrmZnJzcpcs6mJRUVGPCM+83FJTHtEEiiBZVeLyiigrYGR0hWi9VIrQ4RozLK7G7T4iszhualNUS+kipoZO4ixtyaGSoJSsnFBYVHoqWXsCWGDouFkrWUnodDXU4OVyUYrZP2yoQvMnlG9XUQblZQyq6dkEQnqf0q9kit2+BxgnBiHUFRcGbppFBLJQxQsCddbtnC2tAJTz5Gore6I9K2YW5eWtwhSICTGh2qnrTREoNNAlhYWaIKlkkeJpkm2hcUkEXFxZyMqMxpcYyDk4lmFXIceR2bcZFAwBOgIJPpFdPoJxxqbm6VUY+qi8jioI33FXDj1w4HGLpTJydmpOuUpkn7JHU7z6VlY4x9xwW4xcsBlZQlLcquNNHfrD8GbNHwJgToeetZ8ufHiXvaQ3HhnP8qsKZ4XbV2qrp9TrrggLSk90yO93j3j3QI0ESPLI/U8Hi/0Na9OzPmi6wtLlIQ2b7K00IQEtkEgfClRAnLoBudPemw6/DLz/AAKl6dnXCT+zLrDg64AcKL5B7ae0IaCs8yTmk/zK08a2xakrizFPHKDqSpmqZtSxaoaKgooSElQSEA66kJGifKkdW6wsPArmjFtqBLiIkhRisc1cU0boupOxfeMRWZOmauQICmpi5IpvRpVwe4GXgVBqDT9RkSOrfiiSLcjiHt6KgVIZ4YqaRmRpwMYVlNJyoVQLeXodcCmkK06Awa6eOLSpnLySTdoDWl/NJAHmaOknZTbfBRiTrgH+oPIVezK3QPhmLLb7qCok7watxvwDdeR07Y9ojMskqPIa/wB6VqldJDdMatsXNcKvr10Qnx3p9pciak+BnaNMWghQDhO9C3bC06VuL8WvWDGRMeVErAdF3C92pDmcBUJIJ0+zrm/Cn48Kz4p42+Vt9/APdePJGdbefsfYXsS+rSU6lQ9uprg9b6k8OKKj+Z/w+To4+kvI74X8RG8udSZNcPs5pvU978nThOEdlsUHzp0MM6/KOWWHyV5CadDFPlKwnnhHlkGLlbRzIMHpyPgRzrZhlkxO1sFOOHqFolv/AE/ePLm9CmBrqpSs3gUkz7CKf1OXVgXy3ucjH0zhnafCSowoxBQdUlCdZ19dfka0zSUb8CFbm15CXJVqd650nudCKpALrcUcZAzQDdKpqRmyMoQ1mIA51a2FDocHSJJO0+FF3midmxbiWEJagjY/On4ZanuJzQ0A2HrgxV9TDawuln4Y6Ca5rOkcyVCCwY266YaQExXWpLk5Ct8DLD8NbW0V3LipmIB29qCU6ewcYWtyh7hqzXs8oeZ/WjWVrwA8N+S6xt7W0QR/qKmZPOr16iLGooHvOLkp0bQPar0tk1JCe+4heV97XptUUPkp5K8FeF2aX0lTzhQZ0G1W3pdIFXJW2EnhpJMofHrU7n0J234Y3wKxdQ5lSpGcgkR9oDdMHmZ+dHF4ljk8ibW3Hj4exce5rWlpP6+fofQFN9wQBHIbH97bV5nLhWSO/wD2daE/fTYAV7mP03rFDHCEt9/px/7Nji+OCpVNhKK8fxC0NrkqXtt+tPjONcDIwlf5v4EbRErBI0Tr5xsKNTUd2Mzyag0uWMg19WQBoPz1NK7jkrZz033U5GSS8htx1KyM2beu9kbyJaVSObGoSbk97CbdYX8PKsWXA47mvFnjI6u1JrPGVGiSM/izCkn4VHyBNb8MXJHM6iSj5Bbd5xKwrs1mP5VfpTey2I7qRqX+JHS33GXSqNuzX+lRdK73CfVqthR/Drm5jMhaANdQR86bGHb4QDn3OWet+HXELkqmgyzco8DMMNMrs0TGErIGlc7t5W9onR7mNcs9/B3Pumi7GX4B7+P5EYwtAzrYzBPI8q6d6jm1p8mVcxl1CilRkA86ZoQt5GuSLmLhzfu+VRwZFkTCrYtr3cM0FNDU0/Iys8BQvVLg9aByCUBqxhLyRohCxV7fJW/wAYoysCFMZZ56VaYLoUW+FuLVol3/AMUqPyFH7vgD2/I3Zs3LdSFkLBkFOYEfCeU+db+ix645ISWzRm6ielxlHwzervTzBB5wD+EV4unb3PSSxRj9fgoUsHYkHyPPadKCWNvkZHLtuQUoczt4GhWKS4CXURR7uc1HroD+lRRn9C/xDXCCS4hIEA+xo5Ymuf5mfuTm7DbZwFPhB9J6iqi+E+EJmmnfkVpCdJtG1q2KymSTz3r1GLJFQSVHLzQcsjZeypSfhYbR6CreVPkFY2uAxDjvLIPQUPciE4TLAXjuUT5D9KvvonaZBSVnTMPQUPfRfZZMNLj4x7UPeLWIqUyvXvmqecJYQf6Nzk+1L71+A+z9TyEn7yqvvMna+p7sz99XvU77B7IpwniS2SMpSMtHG1ygZaXwxuMGw68SVdhM/aCT/wAhT4yvwIlD6iPFP8NrLKrsnihR2BM/kTTBdGXa/wAPEoVLt6kDohsk+6lD5VdorTL7DljAbREQp9Z88s+iU0p6fganL5HdmsIENW6vNRUr/kaFygvgNa38hYeuFAd1APkJ/AaUKzRXBbxSfJW8xcHd0DwE1HnRFhYl4kt1fVJK5zGJOwmB7a/hXR9NzbzdcIy9Xi/Kr5ZUjiBBkLzSNAsTBjYxymNq5uf0HM3qxNb70+V9L8nTxesYF7cq48rh/X5X8Rs082rmSI0KVEzPUbiuJkw5MT05FT+q/uzqQ0Z4qeGSaIpuJ0Jjnqqh7E5K4xb+yGyhhhs5b/dFzJQrLCzEd4hUwdh+dVmwZMX+ZFx+8aE4ssMl9uSlXw7/AJA97cIbT3ge9qmTJIjeOVaug9PzdbPTi2S5b8COu67D0UVPK7b4S8v/AI+ost79aIdEFJVlI3II136xOtejzeldLK+ljanFXq+b/wC/BwsfqXUyS6jJTg3Wn/b+/k+mYNZsOMoUoAqO5kjmY/CK50cMYLS+UaJ5ZOTa4IYnZMI01n/doPelZXGLpDMTnLdgPZRtS4uxzOFFFRVngmKui7IKXBqEOFyhZaRQ5tQll+G26VGFGOgG/j6UyEL3AnKuBuixbgd2dPCmKCEubMkw2GkhLTLbcaCEgkeplXuae88FwJWGTOqdWfjUonUb+NA+oT4Grp6KVNAnYnzNB35MLspHm0JBAjXw29xQyyTCUIoJDRkR7DWl22g6otcQoaGQfGRQcchrfg80uqZaL6hDJcdH6prkZUPlWjBJp2hWSKa3MM88tJ+Ll0B+ddGHWZ48S/r/ADMcunxS5iSt8WdR8Jid9P0osnVTyqsiUvukwMfTRxPVjbi38NoucxFZJJidDJknfzpkOvywSjGkvsKn0OLI3Kdt/LdkRjDqSSkgEHSB/Wqy9dkyw0TUWn4aJi6LHimpwbTXlMqdxh5ZlSpPkKDH1eTDDRiqK+EkhuTpceWWvJcn9Wy5i5WWj3jyPTXadOetLydVmk95P+/sMx9PijxFH1Owu1JDAA7iYJPmM234VypZKk9zasdoljtysrBPwrHtr/al23cmNjSVDrC7JamkRuAJk67U3DBuxGXIky1vDl5spEePKnKDuhTyKglzBjGi/wAKLtFd35B28EKj31R5UKgW8vwTc4fHJavmKt4ylmZUnAvvL8ooHBoJZbEuNqNs6gHvSkkbjmBypc24qh+Kpi44q7yUoDl3jQ91BPCMVpJipYNEHhGwmoSyKzpERIoiivDUFSwgfF0/XoPGjcW+ANSia/DrBLY2lXMn8hyFOhBRETm5FzrKViCAR+9qtxT5BTcXsZu4wpwOFKElSTqCYA9T1rO8Tukao5VVsJ/gz+0JH/lUWGVlPPHwZj/EDBFoaQslJAJkCZGg6+VMjDRyUsmvg+e3TOYyOlORT+oEtiNCdTyogGdCNIn1/KoUdTbzMH9+OtQh5NvHP9ioEMLBoaJiQd58aBl7n2Oz4e7W0bynI4UDvany0mNopLwKf3Is7g/oGYXgriEAP5XFJmCnQRyOvOqXTpfUp52/oOWkoCYTMU+KglsJk5N7lxUIom0DTIKcOkCh1haSi4ZKhAXkHON/ehknL6BRlXizyEBtMSfXeqS0IjbkySXZ2iru+CmqMzxhw/cXJQtlbaCgES5mghUckgxQygnyMhlceDFq4HxOdmf/AJlfpV6I/BfekbDKKymgrKR61dFWU3LasyUAHMdBoQB4zRJUVqT3HFuyi3HdjMqCpR3O2g6DwpjnpVCVHU7LrDFElZSoxm28+lDizW6YWTC0rQxSzlnc+Z+VaKoRdniCTCTHX8t6j52JxyWqSAJJ257CqpETMnxq2HWVCTpy08ZNLclY2KaWx8gfsHEr0SogbQCd+VN1E1ohdWbpglteg07iv0qu7H5RKIMtKiVAiPAj12olJeCmVahR8atsrYNYZWYASSfI/v8AtQuSXJdoLw20WXAEiSSOmmvn0qMmv4PtuFoUlpCRplSE5jzI5jrO9L3fBTryMEvZQQVFRG+xP9PWmamlyBpTBXMUylICZBJkztqNTJ6kUtZfATxlqroydBAjYmZPhH7mr1k0kHXFQcu/IAgxtvpA/Gr1laQdklSvjSoCBooEzv7k/Ko5kpFj6yVa+1Lbt7jEqWx21EmeQ69akVuDJkzcplQKtOU1cnHyXGD8FAUf+8r/ANrdVa+Q9L+P5kLbAdBnOvQH8/6VcMK8gzzvwMWbRtv4QJ68/c601RjHgS5SlyEOIKhsI6GIP760TTaBtJmdxDBLhwkJLYEmMyjt5BNZZYJN+DVHPBLyLFcHXJBBcbjwKgfL4aH8LL6Bfi4/DC04DiCU5UXDcbalRgeEo0piw5F5A7+J76WX4ZgF2gyt5C+syf8A61aw5ObRcuoxNVTGGJgtozLUAPCT58tauacVbF46lKkJLfFLc6KlXKTEe1IU4+UaJYpVszA8cYQW1dqye4dSkd5InmAZ00/ttWiMkIcPkVcK2N1drLbQ0SRmVqAPMggDy+dXOvCtlRgvLo2l3wLdZZLqFHpqT6SKUoSjwkX7G+WZPF+HX2T30kjeQVf/AK0o1l+diuynwzRcF8JIcaD1yCoLnI1KoKRpmUT3jJ2AjcddLc/CB7aRr2+DrbQgKQeWRavMaKJHKh035CU9PCGjNkpsR2pUnorVXooa/hUUXHyW5qXgsWyraBl9D+HvV06KUkd+ggiI333GnpVKCI5spcwcnZxY5zmP4AEAexou2V3CLFm4kAKOcidtAddymN9pnnQyjJcBaos9cOltPdTlgR7n+9LlKSDhGLEF1ckLAmCRMzsQfz115R40ivJoRe3xOkENtNlZJiZyieZHOKesi4QL6fa5MOdwt9ZKxAKoOVR0GhnX2onglLdC1nhHYXr4SeJJhGv8y/1q+xkL/EwNSwQYABjqZ+ZokmzPL6lymBv7+VHo82BqJJXHOqtrySrJFRPP1q9TZVJAV1ehtaERMzOuw5Hx6UMsmlpDI49SbCPpIJHWj12wNFItykii02BYm4jJKCDtlV5bUrNY/DV7CDCbPtk5jo3JCde8qNyARAFZYxs1znpdBmJYGhxtTcqGkTObeOUainKNIQ5tuy7gzC02duhgQVaqWofaWTqfICAPACm69xTiaMODaaKxdCbFrxggochc7gAfPlSJ5I8GmGKb3FYvEjKGzKEwACJKYECOvnvSlJDHjfk1TVvIEnWNq2Rx7GOU9yX0YdZ8/nRaAdZ36Py0ipo2JqA70urOVBCQPi170eFIk5y2W1D4aI7vcjh61wUyVAczv5eNDilJ2gsyjyEC43FN1MVpA028qkpT7Sfc+FL02xmrahXxBw4lwdo2IWkEROik7lPgdKjxoLHlae5Tw7Ia7yAFA6HKAY3HLej2S2Cm7Y0Vi7ifszQLNJC+1FnP8xK/7ZovxL+C/wAPH5EFtxgqJMETBFRyadDuxBo0VpiaXUBQ26dKmozzxaWQubknQCVRIHiKCTskVXIZZNOlIKoSeh1PrHOijCZUpxvYW49auJlwd4gct9B0oMmOSdjMWWNUBcOXZcQVkkHNAE9N/wB+FSD02y8kbaRp0vkAGj7rQrtp7HLkpWkhQJBonmi1TQCxtPYRptsuVKTATt5dDSYuK4Htt7sZvuobSFuKyjpzNNirKx48mWWmCFJ4itVnKCUmdD0/Gpp+Da/TOoir2YTndIUE7wAFbCCNxS5amtjJFRT9xQ1w8mAVkq1mAYB8+tLWJJbhvO3wHJDbRgJAMchr70XHCA3lywlu5n4TRxyNcC5Q+QlsqO+lN7jFaUecdyjeaVKb+QlGwQOnNm8PelRk1KxritNF1kkamd60Y0uReRvgm5lTyo6SBts8H08qLYqmezjrVEBhGsAUNBWcLieYqqLOZk9BUpEPlGG6gzzoZG+PBpuF3DBE6RQvkHKtjc2LQCQQNTz506KpHOk22GN0SKZx5OlRkRm0sJS4sJEDNOnU71kkqZuhvEPcO1DJlRRa0atAssyioCCX9k25PaJCo6zTo7hQz5Ma9joW2mBW6VZg0kEbHX9ajSLfU5X/AKmEupgpInTxPymktFqTYy3GvSmNWhPAIloKPeE1aSLcmuCnGFltOZBynr/ehn7eBmD3OmE4dcqUmVGdKl7Eywinsi7cwaFiy5tIg03HFVYEmwa0PeNSPJcuD2ILMUbBiL2VmagTQWzvVFMmurID5t6FlgpWet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9640" name="AutoShape 8" descr="data:image/jpeg;base64,/9j/4AAQSkZJRgABAQAAAQABAAD/2wCEAAkGBxQTEhUUExQWFhUWFxcYGBgYGBgXFRoYFxcXFxYYGBcYHCggGBolHBUUITEhJSksLi4uFx8zODMsNygtLisBCgoKDg0OGxAQGywkICQsLCwsLCwsLCwsLCwsLCwsLCwsLCwsLCwsLCwsLCwsLCwsLCwsLCwsLCwsLCwsLCwsLP/AABEIAQMAwgMBEQACEQEDEQH/xAAbAAACAwEBAQAAAAAAAAAAAAAEBQIDBgEAB//EAEEQAAEDAgQDBgIIBAUDBQAAAAECAxEABAUSITEGQVETImFxgZEysRQjQlKhwdHwFWLh8QcWM3KyQ1OCJJKTwtL/xAAbAQACAwEBAQAAAAAAAAAAAAACAwABBAUGB//EADcRAAICAQMDAwIDBgYCAwAAAAABAhEDEiExBBNBBSJRYXEUMpEGgaGxwfAjM0JS0eEV8SRDYv/aAAwDAQACEQMRAD8A+xhNcSjS2Z/jHCVvtZW1ZVeMx6xVqWh6mOxO1R8dxTDHbc5FZVZuYJkcjyrVDLHJuhksco7ARQUlKFGAaJO9yONbDR7E2UsBojQaZteRnfrQxxty1FymlHSKLdllSoQYzGnO63EpxT2G6MNatlhT0rQRoACdfEDekTcpr2Do6Yv3biLFi2VqU0SlM6DUfgafjT0pS5EZGtXtLMMxBOUpUJqpxfgKE1W434e4i+ijKpolJJgxEz6QaRlwdx3YzHm0KqPt/D1+h5lCkHQjas8FXtYjPF3Y1gU3SjPucKwKv2oumytd0kc6Fzig1ikyTDwUJFEpprYGcHF0xTinEDbKiFKANLllaexpxdM5KxJccbtj4ZNLeWTNMejQtf42UfhT7mhcpfI1dNBC5/ip9WxAodxqwxQA7i7qt1q+VUw1FArjyjuSfWrRbRXNURIgpNEmC0QIq0yNHPoyulFrQGk+8ZaI4lmI4ow7EVFRYcTl5JOh94NVFxX54myMo17WfLL2xuVSXXCFpJkK5EVvhor28AS1+Qc2iHGVF1R7UTlgxHSBzBqvdGft4L9sovVyTdWr6IhpSANRKj/unMfHXWqpLI5WR28ajQZhvD1um5Qh10lCkqO+XvAiO8NgZJ9KCWbJKDcVuEsUIySbB+LvqXk/R1l1A5KIUB6ijw3OPv2F5fZJaHYMm9bUmVoynpRaJJ7B64yjugJuwUo5mk/lTL+ROn4HLVu6pIS4jTry8KU3GDsclKexqOGkOWygrOrL9ye77Vzeo6lSeyOhi6Nad2a17ihR2FZ31Ei49BBci97H3TzigeWTHx6TGvAC7iLh3UaHUxqxRXg23CKyWBJnU1u6d+04nXqshjuP0fXz4Cqb9zNfTL/DRk81Q0F/ZKiY0qrXBDts2VmBVN0XyTumCjeqT1E4L8Nte0mhk9JZTiDHZqijj7gbobM2ILc+BpbuyWLLSzJX4AmnPgCx8bEdKTuFaPpZdA51ttI4Ghsz3EXGNvbJIUsFX3RqaNQc17UMjj0u5HwzibHFPOKdSCASdq1YsaiqDyZL3R3DFI7HtVuQsH4Tv4R1oZatdJbDIOLhbe5Y8p5dv2iMpQpRTGx05+9DcFPS+S/e4WuCTLrGUBQhQ0M0zcC0QU42fhNSmS0AP2y1HlRAuwgrdbRIIqtmy7aQ6srt4sSoilNR1UNi5abPoGDMMot0OPjMtQSYUrI2AdQJkSY1o10mLmSsB9Xl4Uq/mEHH7EcrSJ6oJy9fE76b0xYcP+yP6IS8+R//AGS/Vnu0tH9EobzTEsrSSCdRoDB01260E+jwTVaa+wzH1maD/Pf0ZnL1vs1lPQmuFkxOEnE9BjyqcVI3HBapY9TWnp+Djeof5gj41tiXJjSKXk2kauja7ZlbHB1Oq00ANXrHy2H91hmRuCOVL31FKaa2EvDrf1iv31p2RbFJhPEzWggc/wBaDHsWe4XT8X76VJkK+I7c5gf3ypuCuBOSxtYJloeVBkVSCg9iOHhKd95NWtySGZiqKE7mPPK+1FZXJmmOCC8GaxVhBJUpJUo78629NOT2bEdRCMVaQgv7lsI7MJArpRi7s50mqoXvWi8mbL3fDpU7kdWknalp1UO7VxCWAgEkfFHjzpf+q2HS00mCs4YHJISY9qZ3K5Fdu+AHErUNGEkg0cZakDKDRxhxv7Sz70QP7y+7bSUd0mPWhumFVoot1EpylwgVNruib1Vn0K2SFW6ipIW6sJAWoBWVCEJjKk6InTbxoHn/AFLWHcFwC3AKpHeERpPz8qz580otOLNGHFGSaaLsUY7RQUBmPPTKRJ6jn+tV3pN2y3hilSLr0EkGSdNzqdNNTzPjWHLNyk2+TodPFRikjb8Dn6mP5jTcDOd1694zxG2SsmelFkimxODJKKFFnboZOw1NIiqe5sm3NbB12ylxJ2pk0nuhOOUovcy6bZLLkADWlq2bNVohizYWmfGlt0MiC4CiFqH72FFdokjnFb4QmaPCm5CcjqJfgT4U2D+9qvLyTG7iJMTuVhfcBMHWBNHiSrcDLL4GyL3QULiGpIEdtSlM9KxrdmxyondW31ZAgKI0Jrb0tJ7oydQ3JbMwV9hAzauSetdTXXg53bvyHWdkQIKwodDSpU3dDY6kqs6+8G0yEiqT1Oi2tKsGs8XcJAQnc7UTxLywO6/CBccwu4eXJgRypuNxgqE5VObsGtMFKFAuQYqSyOti4Yt9x+XO1TkQlOlKV8sfKuEQY4bUTJy0WsBQ3tm64XdUy2VEIVIISCkEJgxI6nQV0Oj6FTh3H5OV13XPHPtrwVW9g2lRWUBRJnvDQGZ0AgAVr/8AGwb5Zj/8lNLhBFy6SkgBAnmEgRBnTSJ8TNBl9HjNWpO/rX9KLxesyi1Fx2+l/wBbENu+pR7xkiR056mvJ9TDTJo9n0ktUEzfcFGGj51WBmP1Be5CrjDiRVs+kQcpTqY21rRGHcsTBqMVaM7e42u5/wBExl+1sKHt6PzGjXqVRO4dxK40ezd33neauUE1cQVKnUjt+8XilwKy66CJkba61cI6bTDk7qhpYBS0EHlWTLSZpg9rCsNw8hZNJWS9iTaSBOIWROok8q049+BMqoGwfWQOW8VWW1yXio7cYeok8hvRQnsVOO5DIfu1YITeujszHT8qTjhUhs5+0xWLYo9EJSojwBrrY8cWYJ5GhDZOuJWS4hSgeopuSGpbMXiyaXui9KVJlWuuwoa2oJPe0et8NfeGf7E7TBPWi9qQD1NkmcLfacCxoAZA30q7i1RKldk3717tPimeUVPbRPdYe6wlwd92D6UF/AdfUq/h7SEkpfM+Yq7d8E0pLkXG9dTqHSR0pmlMU5M+iYC/Nu2eqQfOST+dej6PHp6eJ5frsql1Uhqhjmo5fDc+3Kud1frfSdLLRJ2/hbm3pvR+o6iOpKl9St5vSUqBidNjHlzp/Q+s9N1UtEXT+GJ670Xqelj3GrS5aOWWEpcKVARIBMeNeM9Sk4dROH/6f8z2PRZUumhP5iv5Grwuy7JJA60jC2Jz5e40zL8aWS1lSokZYj3rXCaT3CjG4Uhdwbwyrs5XOusdKLLk1S2JBLHHcD4o4eUHEwTBIH40OPLp2Ybjq3RqsH4dSGgInTnQOcpblSnGDoLZsA3tWfJYzuWtgllNJjyBNifiC3Ct66fScklvEWYM0EqIHWr6xcBYNrNSyyCNqTBbAyk7AFMCdqsOzJIezoMk9NPL+tXJaZCNeqJC0wR9wHKRlG0jei/FqDqi1ivliG/QsLLYHfB2rXjlrWrwBNKLoZXvCLvY5w4kqAkjkfAVnj1fvpx2GvBts9zO4Q86pSW3CUNg66x1rbkVRuJkg7lUtjq7pSV5VOZkzAPMirolsKavGEKBUk5uRMj51dWti7p7gz2IsqWqTvzqo42iSyJlF0y2dUK3pnAp0wewbCVZCN+tSctrReOKUqZ9W4bsJQkaANtJMnQTlET4aE12OqyZIenpYnUmtjgYMUMnqE3Ne2L3L1KBGYEEGdQQQesKGhr5lkxZcUv8VNP6/wDPk97hnCS9rBHlEEEbg6Vr6aTjJOL38GlRjJOMuGarB7DIlJy5SRJHTwrpdbFzyvJLl7s8/cccO1DhbL7DgUnCIKMSZBQdOVackVQzBJ6gXA4CaDG0M6mxRxZqUR94UEqsdgT0jvD19wVINUJzL3FT2ppUhkNkRQmlpFtgd/a560Y8ugOLTVMBYw4JVM1eTM5jIpLgcIIAoVMS02wc5arWxlMlh+BobBAAilT1SlbEPKo/lKrjFGLXurIBiaPD08snBMkr3bo+e43muni5aNmSPi+EHx1rowlDp46ZsrTLLvFfvEuIYvcsdxxWvQU/HoyLVFAZNePZsVHEVq3TT9NCtV+A7DbFOYOrWBHKlz9yobCOl6hhcuWr8oJ70aH9KCEZY+Asko5HuZW5wEhR1I8a1KexjeKmHYKyGFy4QRQZU5LYZiag9wnEb5Li5bRIG8aUMINLcuc03sfU2LVK7F5BC4UhCSG05lxA2Tz8R0mux1iaxwj9DjdA08uSS+TP5r0Z0EOp+rlnJkYQFFxWVbqCQmSNSkTpEjWa5M80Mf8AmNL7nXjilP8AKmy9i8vGyolRKwozkZDjUFaQlQKZIbCCokAA6a673hyYZ/5bT+xWSGaP57r6m1wW7llqTqUJ5k8up1965fXyrJQzHC4WNC6KxRlRNLBby6EQaZLLaHYsTuwJi4SnnFKUmjRPG5At1fIJ1IqU5BxhpR4YygDQiiUZAvEm7bAHeJUA70awzZKgixWPJyyKrtSsLTHkX/5oE86Z+HYOqAHecSKPwUcem+SPIlwgf/MLkbUX4eJXdfwUHGHetF2YE7kj6g5chMk7VhbWoyrG5GJxXGrVbkxmVsDyrZDppJcj4zS2FGIcSKZUENoHeMD1pvYjKNy8EeRp0hdi9uvVx1sKnWQZq8OaD9kS8uKS90gNu0QtJMRAmtEpOImNSM+282l2ZkA7GjlFuNARlFSsbrfYWc6UpSrlAApcMbSpsKc03cUUrvVFXeUCmnKC8CZSfkGvEtuylG/WivSDWrglYYG7HdWkGq7isvtSPq+EYgGlrbnfadBmBUAPaK73qGLLPpteNXJLZfuPOdBmhi6qUJvZvkhcLJJKpnxr5ZOWSWRvJ+bzZ9CwqKitPAE64UmUkgjUEcq2YJSTUkaVFSWl8BGKY2uUECCUAq85O3gdD612uoh3VDJLyjjQUcc5447pMZYJfqWDmOtYnjSewU42uCnHnJ0Co05UcYokbSMq5dKGmc0/TH4Jb+QdxydzNEmkVpbI5x1qay9BErTVayaDhfFTUy9CKy8KlsmlES6KlslI521TcvY529XTKtH0t/FWyDJFcvRJvgqOOvJiMes0KVmaiul085paZIrJGPKMbd4a+VypREGRyrpR00c6alYfc3r5byFZOnnQrHjTtIJzyNU2L8EaWt3IXCEn4v6UUq5oqKfFmkRw3a/YUSfOgc2EoJC/GMFQ2JzEetVGbsJxpGcSGwTmVI5U1N/AlpfJ3O2E6Eg9ajtsicUg7DLVxZBzkCR86kWtaTXkNxbi2mbJVo4STlgE6FRCfnr0969nLNBJb+PB46PTyk3a8+Q+2uHwNVNrA65leykjz51y+p6Poupf+Ljt/uT/AJnRwZ+s6df4c/5tfyJXNy4P+m0COZUrw1hZAjXn0NJwei+nQlai/wBb/qx2X1j1Jxa1JfZV/RC9LjmZRdBzGDJ2II5EaEacq5/7QqKlj0cVR0v2e1aJ9zlux/w3KyodK800d3JJJAPGAW2pMHQ02D+QFvwY95at5p6aBcSCXjV6SraOh01VIu2TCjVUi9yQNTYlMkKlkpnqlk0nqmomk5FTWXpG1gErkk7VaYtpCO/xpaVEJAAFa4xVGNyaZWl/MmVq1PpVT1J7Bw0te4Gt7lIMAbmJNMqxV0WPvstk6SvqPGqqTI9KAGsbWiUtiNaLt3yC8tbIKXcF5vK6r8daHS4u0GpRkqkL04YwFaqKvCabqdCXCNmvZ4eKWQ6ltIEaTvWfub0adHt4E6Hldu2I0K0gx/uE0/DDVkj9xOSemD+xubnEWwJBOp5BUz46o18ZMEbmvVfh8j5X9/xPNLqca4f9/wABcrF06d1RjwSf+ZVVfh5fP8/+gvxEPj+X/Z1ONJg6OJ6ZRt55VpnWfwpy6aT8r+/1ES6mK8P91f8AR1VylwSkyREjUEaeOv4q8+Veb/aDHKEYtryek9ByRySkl8f3/dmh4N+JVeYi7Z2+pjUSHHqJCfWj4YGDgw60UaY9oqLVGmLaPBuqbL0kwiqsKiaW6qy6LOxPSq1Eo92dVZKPZKuyUd7OqslFFlbZgSVQK0oyvbkJRbMp1VBApsItiZySFWK3bC9EifL+lPSoQ2mQtsAWtE6DmBzqpTUS1jcgS0wt5wKASAASMxPTc0aaYqmWr4fDYlbonoNKtyLUflnmeyAypTmV1/rVWXpQP/A1k5swTU1pE0NjK8xJ7s0tF3uDpvS9rtIZUqpsstbOCl1KpSnU9dNo8zA9aqORp7bMuUFXyjU8R8FHI1kWorWkDLJOsZlGPz8K6Uozmrcm39WYIZMcW0opL6IzbPAN0pWqYH9+sdKBYH5CeePgOx/gLsWC6k6NpBUZgzzHy2o5Y9CuLFwyKcqaFvDNx38pUT3Rv78+hkVzOsnkyYtMpNpP5s6nRrHjyWkk6PonCmi1eVcqKpm/qHcSzjFEhNXN0xXTujEuMVaZ0IYtW5FpiSBR3sIcKlQRdWGUTS1Kw5QpFDbdEMx400Tbb1qmLnGmbOxwtCkctqGjNKdMzmNWYbOlXHkYnaM6H+/FanD22I1+6hiKzmgivDFAgHc8qkcl7oBxXDAL3hx9ZMLCQRtW/p8tx4MOfFvsVtcO9kmFOJnrzrQ52Z1joAXfLbchLkjaqpPku2uGGlboQEpCtZM7bmara7JvwBLwt5Z108zRakVpkwy2wQIHedA8qFyTDUGQurIK7ra1rV51WquSaQM4I/sUn1NXrRWlmy4IwArltXwJILy+QjXs0/zaQTy73UUzHjeSV+BWWaxxryarEuIWWrpa1EHKhKEgEADUlWp9K36orkwqEmjzPGbDndOkkbKB2/qauM4/JUschheLaft1oWoBtxMBUgAcwVeMjbwo5pNARbiz4s6FW7xAjMhWhGxA6dQRXMyR5TOrjldNH0jg29S4rMnmJjp4VycsNEqOhr1wDuK3vhpElqKhszL3KgBpV44ts6uPMoIoslyoEUyapCNWudoYYislMUmL3Hzi6ErrxGwrRjhZknn7exZbPyPGhnDSyll1Kw9jiBbenKoo7GHJnqQNfYl2mtSMNx0cq0meflK80yK6Gj20ZNbU7GiboQKxPGzepoasXS3HlDSNTJp2OowRnk25cme4kxRaXMiVH0rTjjasz5J06Etwh4jMQvL1M0yhWojYPNJWlStSDOtRqT2CuC3HFxjTrqoaQY6xA96BQ0rdhd3U9kSyrSoB4nXaKirwW74Ywtr61RoUk+c0ucNW4yE9KoucvmQnO0Ak8qBw3oNS2KWr5RSpxavh1CRpzgfiRRUrpAb1bLneISywGWFfHK1EawTuPy8h41u7miKijF2tcnKRk3VE6nU9TvStQ6ioTV6itIYjHHUIy5pHKdY8qYskuBbxxuwB2+WohRJJ6+Go/Whe/IS24NJwjinYuNGYCipKvAH9j2rJnhqi0acTqj6XimErdA1iK5idD21YtY4TUoEKUaZHJXCJJqt2VMcNFDkSYqpz1D8U1DcOxHh/uc6CqHLq9ewis+G84Oad+VOWVx4MuSKk9wFrA1B/Jrlop5FJWDGLWxqF8IoyTGvWlXLkTKEG6My1w4ouFMmBRwyeRcce+mxhd8GpKY1p66iVjXhixV/ldQ0k1XcDUGRabCUErncxyP61cIyb2M7arcV2rZSpSgiZ5q3rXYpL4LrjHitPZlA8gJNUwo0uSvCrULP1bBUepED3NW3XkpU/AxvMPeQJlCPAUtyQ2MWLbK7SgntTnVy/Sqbb4C0pcssvLZbx7jVVFhy2RUzw88PjISOgp1Iz2yvEkBpJCSFZtDPqPcTPpVJXItv2i5LhQkgmQTMcpAUATpvBI9TRyVsGLKTceQqaS9R1FyOZTB0HnU0FayjOgyTlnxmipg6kSUvf4YIgctqsh1CiQBI26geB+VA1yGmferLGUdigqIkoST5kCa5DdNoc8Vu7KhxOyJ76feripfBbhH5ItYwhZlJBFLk3F7miGLVHYsucWSoZQaGWTYPH0ko7sIw1sRPWjxboTndOgF5gdsDQSdOhkd4jtSxkp7a0mOnqMzh7gNwulxQUfzM0D0RvTy1YrKU0sefNbrE1NEpfRCuQ+VdLHJTjcTBJOL9xy7w99xAXnCUH7I6edHcY8lVKXBfbMW9uiSSpW5150mUnIfGCiTbxx1QyspCR12qRx/LI5pcIFdsXXCS68PKaOkkAnJsowrC0IVL3eAOlDPJT2Chi1K2PLvihtpMIApkUKk1YhdxxT0lSsoo9K8g23wLrxQ7OQSddfwoX+YKPAtfVp70XkgITNECcdHdH+6iTKZUhWp23qtilYa+e4nz/ACqkWRY5fvrVMOPBtMeKgluJ+EbT0FczDyw+ouzM3QJHOt2NpMztOjecHE9gmelcvrfzna6H/LGTYOf3rG+DrSa0DhWMBpImndO72Rx8+NJ2wO0xbtVyAdDUzrS0FipxYbeYsUgirjK0Z5pJmPViDqXCtKT8qbGrpmRa9VpHH+KLk6Bo+9a1DH8jNeT/AGhDeJvkAlB2FJahfI5OVcAHFN2w4qSRNaOmxygqZnyyjLczr2JqVCGMyht4Vq0XuxHcS2RNeEvqHeUADvO9Soou5sou/qkwHtegipyXbXk5hllcOd9KVKHJRMD0q20uQVb4GzWCXChK3AkdKC4sNRmge4wKNyTRb+Adr3AH8GWPhSTy3qWW19B0vBF27YDhBKoIEbV0vSVHJldrwYfUXLHi5K1QE/v1rvyxwT4RwI5JS8s8LJ0uIQQUlxWVM8zmyH2M1mnlxqLkt6NMME3JRfkOTgZnKXAFQSJkABK1pkk7yWlDT7yTrtSfxflR2NH4X/S5bi65tVNrUk8iRPIwopkeEg10MemcVJI52S4SaZwHqAfOmqEfhfoKcpeG/wBTt0wkpkJHsKXl6fFKLuK/RF9N1OWE61P9WfSbXDW1stlQBlCD7pFfMs6ccskvln0HHK4q14IpwFn7ooNcvkOkvAQxaNoECBQO2Gm1wdcQgGdKrQ2F3JVTOOJbUNYq4waBtlLSm0GBFFobJZ24eb30q1jZV/ICHWz0NE8TRFKJW+60mijCTKlJIG/ibfWm9iQHeQqxRdokR2eYjwmupHc506RmnuIwJS03EeFFpfkBSiuCGEYke0zPGR93l7UE+KQcPqP1Yjaq/wCiD7UKUgmoC7EOI1x2bXcQNoqafLJq8IA+nuFIClKgUVA6qPG9VESrTwoqK1FKsTdkEKOhB9qrYvcet4uu5zFf2coEdIM11vRopZJfY5vq0m8Sv5CbctzDrRMwtKRupKgQlIMyPiCuchPlPT6iU3+R/R/1Od00IL8635Q6Vg5cUFvrVIghIyhYVCc0rG3eBMDQSYAmvN9T65g6S8eNapea4O7h9Ly9RUpul/EIRhzCdmU+sk/OuXL9pOrk9qR0oeg9KlurOLtGDoWQPFJKTWjB+0nVJ+6mDl/ZrpZr22hViOBDKVsnMBqUn4wOviPKvU+n+s4eq9r2Z5n1H0TP0fuXuj8iZrUEeFdh8HD4kmapOLFDDev2E/IV846jGu9P7s+h4Z/4cfsgFXEahsaX2kM1sFXjyiZmjWKNAuTK3cZUrc1FCKLbbIoxZQGhq3GLKVogrESTJNWkkVueVfqPM1NiUysXhGxqbMlHl3hO5qLYlFX0iisqim/LyQrKkqHNVa0kjE5N+AnAr9LSMq2hmPM0MrW6DhpezK7rAxdLlKgjyoYzaVsLJCLdRE/EeCuWmXKsrB96ZjmpiMsHDyL2kOEA5ST40biilJ0NG3HUDVApdJDE2/AVZYxrlUgAHQmhkhifgKS/ao3GY1VMu0XWF2l1RDKOQGUAnNrOWBvtXY9JVObb8cnK9UdqKS8/qa3C7cKAfM6iG55JkkkTsSTy03iAYHH/AGg9Qn0sF0+P80uWbfS+mjlfdlwuEFuV4qB6ZFCq0RGopc860Q+oyJSpZTBGhGxrZik4u1yM0RmnGW6Ypxi2haHUiEuzpyChooDw5+tfQvSusfU4Llytj5j650C6PqXGPD3RPEGP/Ttn+VPyryPUv/5E/uz0/T74YP6IQFFKs0UeSirTBaJ5KGwkjoRVWSiQRUslEslSyUeyVLKo5kqWSjmSpZdE1cQLQ2poICydiK26LdmDU4qii3tLhwSQEj3NMpIDU2LLtxxlYhZ09qqk9i7rey57G3HCBkK1dACauMVFbAynb3DrLB7twhRSGx/Nv7Cqcki1GTfAxcw9tsfWvSegpblY1R+WLmuyK/q0zHWpTZLiSu8IcXqEpANVaXJPc+EGYXhxtTMhaloMRoUKkJSobjdQ0Ohk+FdX0xrJqS+n7zneoJw039f3G+xvEbazYabeJHdAQEjMrugSY6a1zfUenj1dqfzs/g19NkeGqF9tcJdbDjZzIMgKggSDBGo615HN0mXp5e5bfPg7+DqIZPys4qqgakVFJNOUlHkanRazhpUkrcPZtJBUpZ+6BJgc9K63TdNOe72Rl6j1DHhVR3l8f8l/FLbbli24zqhJQpB1+FXd5689Zr1npbUJ6Fw0eJ9VbyweSW7uxPihzW6D4CvO9RHTnmvqzvdNLVhi/ojMlNJNB5CauymizLQ2GlseAqFEwmqsuiWSpZKPZalkoiU1LJR7LUsqgC5xJDPdSjv8zXTOZsg7BsYuBsgGetCwl9hjcYzGrtuI6iKii/BTkvKBnuLmUj6ptIPlQuMmWnFCO84kedMZoHtVrHRNdlDFshZlbp96K2uEDSfkbM2TA+F2PWqUn8FuC+Su+xMoEJcmKpwTCU2iXDFwt14ZjAK0eUZpj8Bp1iur6alFTr4Of10nJxv5Nxx5htx27N2w2l0MpUFIVBGkmSmRmEKO2spFYpcmhGfs+Lrh91liyQ00FIILZSMiVy4pagQPhiFRG+mvMGvkJP4JucUPWy3mbtppx1Ke4pKQBmMFOaAJTBnYHSOeiH0uGW7gv0GrqMsdlJ/qCWvGDjZQvtGF5jC2wyUqbB2IXlAUR0k+u9MhgxQftiv0BnmyS/NJv97G1zjl9neYd+jr7NlxbuVJUgJ7MnKSeZJSI8fZ1iTQYUz22HICglKVNIgJEBMamPYdaj6ieCPchyidmGb2T4YhvI7IAeOnhyrmZnJzcpcs6mJRUVGPCM+83FJTHtEEiiBZVeLyiigrYGR0hWi9VIrQ4RozLK7G7T4iszhualNUS+kipoZO4ixtyaGSoJSsnFBYVHoqWXsCWGDouFkrWUnodDXU4OVyUYrZP2yoQvMnlG9XUQblZQyq6dkEQnqf0q9kit2+BxgnBiHUFRcGbppFBLJQxQsCddbtnC2tAJTz5Gore6I9K2YW5eWtwhSICTGh2qnrTREoNNAlhYWaIKlkkeJpkm2hcUkEXFxZyMqMxpcYyDk4lmFXIceR2bcZFAwBOgIJPpFdPoJxxqbm6VUY+qi8jioI33FXDj1w4HGLpTJydmpOuUpkn7JHU7z6VlY4x9xwW4xcsBlZQlLcquNNHfrD8GbNHwJgToeetZ8ufHiXvaQ3HhnP8qsKZ4XbV2qrp9TrrggLSk90yO93j3j3QI0ESPLI/U8Hi/0Na9OzPmi6wtLlIQ2b7K00IQEtkEgfClRAnLoBudPemw6/DLz/AAKl6dnXCT+zLrDg64AcKL5B7ae0IaCs8yTmk/zK08a2xakrizFPHKDqSpmqZtSxaoaKgooSElQSEA66kJGifKkdW6wsPArmjFtqBLiIkhRisc1cU0boupOxfeMRWZOmauQICmpi5IpvRpVwe4GXgVBqDT9RkSOrfiiSLcjiHt6KgVIZ4YqaRmRpwMYVlNJyoVQLeXodcCmkK06Awa6eOLSpnLySTdoDWl/NJAHmaOknZTbfBRiTrgH+oPIVezK3QPhmLLb7qCok7watxvwDdeR07Y9ojMskqPIa/wB6VqldJDdMatsXNcKvr10Qnx3p9pciak+BnaNMWghQDhO9C3bC06VuL8WvWDGRMeVErAdF3C92pDmcBUJIJ0+zrm/Cn48Kz4p42+Vt9/APdePJGdbefsfYXsS+rSU6lQ9uprg9b6k8OKKj+Z/w+To4+kvI74X8RG8udSZNcPs5pvU978nThOEdlsUHzp0MM6/KOWWHyV5CadDFPlKwnnhHlkGLlbRzIMHpyPgRzrZhlkxO1sFOOHqFolv/AE/ePLm9CmBrqpSs3gUkz7CKf1OXVgXy3ucjH0zhnafCSowoxBQdUlCdZ19dfka0zSUb8CFbm15CXJVqd650nudCKpALrcUcZAzQDdKpqRmyMoQ1mIA51a2FDocHSJJO0+FF3midmxbiWEJagjY/On4ZanuJzQ0A2HrgxV9TDawuln4Y6Ca5rOkcyVCCwY266YaQExXWpLk5Ct8DLD8NbW0V3LipmIB29qCU6ewcYWtyh7hqzXs8oeZ/WjWVrwA8N+S6xt7W0QR/qKmZPOr16iLGooHvOLkp0bQPar0tk1JCe+4heV97XptUUPkp5K8FeF2aX0lTzhQZ0G1W3pdIFXJW2EnhpJMofHrU7n0J234Y3wKxdQ5lSpGcgkR9oDdMHmZ+dHF4ljk8ibW3Hj4exce5rWlpP6+fofQFN9wQBHIbH97bV5nLhWSO/wD2daE/fTYAV7mP03rFDHCEt9/px/7Nji+OCpVNhKK8fxC0NrkqXtt+tPjONcDIwlf5v4EbRErBI0Tr5xsKNTUd2Mzyag0uWMg19WQBoPz1NK7jkrZz033U5GSS8htx1KyM2beu9kbyJaVSObGoSbk97CbdYX8PKsWXA47mvFnjI6u1JrPGVGiSM/izCkn4VHyBNb8MXJHM6iSj5Bbd5xKwrs1mP5VfpTey2I7qRqX+JHS33GXSqNuzX+lRdK73CfVqthR/Drm5jMhaANdQR86bGHb4QDn3OWet+HXELkqmgyzco8DMMNMrs0TGErIGlc7t5W9onR7mNcs9/B3Pumi7GX4B7+P5EYwtAzrYzBPI8q6d6jm1p8mVcxl1CilRkA86ZoQt5GuSLmLhzfu+VRwZFkTCrYtr3cM0FNDU0/Iys8BQvVLg9aByCUBqxhLyRohCxV7fJW/wAYoysCFMZZ56VaYLoUW+FuLVol3/AMUqPyFH7vgD2/I3Zs3LdSFkLBkFOYEfCeU+db+ix645ISWzRm6ielxlHwzervTzBB5wD+EV4unb3PSSxRj9fgoUsHYkHyPPadKCWNvkZHLtuQUoczt4GhWKS4CXURR7uc1HroD+lRRn9C/xDXCCS4hIEA+xo5Ymuf5mfuTm7DbZwFPhB9J6iqi+E+EJmmnfkVpCdJtG1q2KymSTz3r1GLJFQSVHLzQcsjZeypSfhYbR6CreVPkFY2uAxDjvLIPQUPciE4TLAXjuUT5D9KvvonaZBSVnTMPQUPfRfZZMNLj4x7UPeLWIqUyvXvmqecJYQf6Nzk+1L71+A+z9TyEn7yqvvMna+p7sz99XvU77B7IpwniS2SMpSMtHG1ygZaXwxuMGw68SVdhM/aCT/wAhT4yvwIlD6iPFP8NrLKrsnihR2BM/kTTBdGXa/wAPEoVLt6kDohsk+6lD5VdorTL7DljAbREQp9Z88s+iU0p6fganL5HdmsIENW6vNRUr/kaFygvgNa38hYeuFAd1APkJ/AaUKzRXBbxSfJW8xcHd0DwE1HnRFhYl4kt1fVJK5zGJOwmB7a/hXR9NzbzdcIy9Xi/Kr5ZUjiBBkLzSNAsTBjYxymNq5uf0HM3qxNb70+V9L8nTxesYF7cq48rh/X5X8Rs082rmSI0KVEzPUbiuJkw5MT05FT+q/uzqQ0Z4qeGSaIpuJ0Jjnqqh7E5K4xb+yGyhhhs5b/dFzJQrLCzEd4hUwdh+dVmwZMX+ZFx+8aE4ssMl9uSlXw7/AJA97cIbT3ge9qmTJIjeOVaug9PzdbPTi2S5b8COu67D0UVPK7b4S8v/AI+ost79aIdEFJVlI3II136xOtejzeldLK+ljanFXq+b/wC/BwsfqXUyS6jJTg3Wn/b+/k+mYNZsOMoUoAqO5kjmY/CK50cMYLS+UaJ5ZOTa4IYnZMI01n/doPelZXGLpDMTnLdgPZRtS4uxzOFFFRVngmKui7IKXBqEOFyhZaRQ5tQll+G26VGFGOgG/j6UyEL3AnKuBuixbgd2dPCmKCEubMkw2GkhLTLbcaCEgkeplXuae88FwJWGTOqdWfjUonUb+NA+oT4Grp6KVNAnYnzNB35MLspHm0JBAjXw29xQyyTCUIoJDRkR7DWl22g6otcQoaGQfGRQcchrfg80uqZaL6hDJcdH6prkZUPlWjBJp2hWSKa3MM88tJ+Ll0B+ddGHWZ48S/r/ADMcunxS5iSt8WdR8Jid9P0osnVTyqsiUvukwMfTRxPVjbi38NoucxFZJJidDJknfzpkOvywSjGkvsKn0OLI3Kdt/LdkRjDqSSkgEHSB/Wqy9dkyw0TUWn4aJi6LHimpwbTXlMqdxh5ZlSpPkKDH1eTDDRiqK+EkhuTpceWWvJcn9Wy5i5WWj3jyPTXadOetLydVmk95P+/sMx9PijxFH1Owu1JDAA7iYJPmM234VypZKk9zasdoljtysrBPwrHtr/al23cmNjSVDrC7JamkRuAJk67U3DBuxGXIky1vDl5spEePKnKDuhTyKglzBjGi/wAKLtFd35B28EKj31R5UKgW8vwTc4fHJavmKt4ylmZUnAvvL8ooHBoJZbEuNqNs6gHvSkkbjmBypc24qh+Kpi44q7yUoDl3jQ91BPCMVpJipYNEHhGwmoSyKzpERIoiivDUFSwgfF0/XoPGjcW+ANSia/DrBLY2lXMn8hyFOhBRETm5FzrKViCAR+9qtxT5BTcXsZu4wpwOFKElSTqCYA9T1rO8Tukao5VVsJ/gz+0JH/lUWGVlPPHwZj/EDBFoaQslJAJkCZGg6+VMjDRyUsmvg+e3TOYyOlORT+oEtiNCdTyogGdCNIn1/KoUdTbzMH9+OtQh5NvHP9ioEMLBoaJiQd58aBl7n2Oz4e7W0bynI4UDvany0mNopLwKf3Is7g/oGYXgriEAP5XFJmCnQRyOvOqXTpfUp52/oOWkoCYTMU+KglsJk5N7lxUIom0DTIKcOkCh1haSi4ZKhAXkHON/ehknL6BRlXizyEBtMSfXeqS0IjbkySXZ2iru+CmqMzxhw/cXJQtlbaCgES5mghUckgxQygnyMhlceDFq4HxOdmf/AJlfpV6I/BfekbDKKymgrKR61dFWU3LasyUAHMdBoQB4zRJUVqT3HFuyi3HdjMqCpR3O2g6DwpjnpVCVHU7LrDFElZSoxm28+lDizW6YWTC0rQxSzlnc+Z+VaKoRdniCTCTHX8t6j52JxyWqSAJJ257CqpETMnxq2HWVCTpy08ZNLclY2KaWx8gfsHEr0SogbQCd+VN1E1ohdWbpglteg07iv0qu7H5RKIMtKiVAiPAj12olJeCmVahR8atsrYNYZWYASSfI/v8AtQuSXJdoLw20WXAEiSSOmmvn0qMmv4PtuFoUlpCRplSE5jzI5jrO9L3fBTryMEvZQQVFRG+xP9PWmamlyBpTBXMUylICZBJkztqNTJ6kUtZfATxlqroydBAjYmZPhH7mr1k0kHXFQcu/IAgxtvpA/Gr1laQdklSvjSoCBooEzv7k/Ko5kpFj6yVa+1Lbt7jEqWx21EmeQ69akVuDJkzcplQKtOU1cnHyXGD8FAUf+8r/ANrdVa+Q9L+P5kLbAdBnOvQH8/6VcMK8gzzvwMWbRtv4QJ68/c601RjHgS5SlyEOIKhsI6GIP760TTaBtJmdxDBLhwkJLYEmMyjt5BNZZYJN+DVHPBLyLFcHXJBBcbjwKgfL4aH8LL6Bfi4/DC04DiCU5UXDcbalRgeEo0piw5F5A7+J76WX4ZgF2gyt5C+syf8A61aw5ObRcuoxNVTGGJgtozLUAPCT58tauacVbF46lKkJLfFLc6KlXKTEe1IU4+UaJYpVszA8cYQW1dqye4dSkd5InmAZ00/ttWiMkIcPkVcK2N1drLbQ0SRmVqAPMggDy+dXOvCtlRgvLo2l3wLdZZLqFHpqT6SKUoSjwkX7G+WZPF+HX2T30kjeQVf/AK0o1l+diuynwzRcF8JIcaD1yCoLnI1KoKRpmUT3jJ2AjcddLc/CB7aRr2+DrbQgKQeWRavMaKJHKh035CU9PCGjNkpsR2pUnorVXooa/hUUXHyW5qXgsWyraBl9D+HvV06KUkd+ggiI333GnpVKCI5spcwcnZxY5zmP4AEAexou2V3CLFm4kAKOcidtAddymN9pnnQyjJcBaos9cOltPdTlgR7n+9LlKSDhGLEF1ckLAmCRMzsQfz115R40ivJoRe3xOkENtNlZJiZyieZHOKesi4QL6fa5MOdwt9ZKxAKoOVR0GhnX2onglLdC1nhHYXr4SeJJhGv8y/1q+xkL/EwNSwQYABjqZ+ZokmzPL6lymBv7+VHo82BqJJXHOqtrySrJFRPP1q9TZVJAV1ehtaERMzOuw5Hx6UMsmlpDI49SbCPpIJHWj12wNFItykii02BYm4jJKCDtlV5bUrNY/DV7CDCbPtk5jo3JCde8qNyARAFZYxs1znpdBmJYGhxtTcqGkTObeOUainKNIQ5tuy7gzC02duhgQVaqWofaWTqfICAPACm69xTiaMODaaKxdCbFrxggochc7gAfPlSJ5I8GmGKb3FYvEjKGzKEwACJKYECOvnvSlJDHjfk1TVvIEnWNq2Rx7GOU9yX0YdZ8/nRaAdZ36Py0ipo2JqA70urOVBCQPi170eFIk5y2W1D4aI7vcjh61wUyVAczv5eNDilJ2gsyjyEC43FN1MVpA028qkpT7Sfc+FL02xmrahXxBw4lwdo2IWkEROik7lPgdKjxoLHlae5Tw7Ia7yAFA6HKAY3HLej2S2Cm7Y0Vi7ifszQLNJC+1FnP8xK/7ZovxL+C/wAPH5EFtxgqJMETBFRyadDuxBo0VpiaXUBQ26dKmozzxaWQubknQCVRIHiKCTskVXIZZNOlIKoSeh1PrHOijCZUpxvYW49auJlwd4gct9B0oMmOSdjMWWNUBcOXZcQVkkHNAE9N/wB+FSD02y8kbaRp0vkAGj7rQrtp7HLkpWkhQJBonmi1TQCxtPYRptsuVKTATt5dDSYuK4Htt7sZvuobSFuKyjpzNNirKx48mWWmCFJ4itVnKCUmdD0/Gpp+Da/TOoir2YTndIUE7wAFbCCNxS5amtjJFRT9xQ1w8mAVkq1mAYB8+tLWJJbhvO3wHJDbRgJAMchr70XHCA3lywlu5n4TRxyNcC5Q+QlsqO+lN7jFaUecdyjeaVKb+QlGwQOnNm8PelRk1KxritNF1kkamd60Y0uReRvgm5lTyo6SBts8H08qLYqmezjrVEBhGsAUNBWcLieYqqLOZk9BUpEPlGG6gzzoZG+PBpuF3DBE6RQvkHKtjc2LQCQQNTz506KpHOk22GN0SKZx5OlRkRm0sJS4sJEDNOnU71kkqZuhvEPcO1DJlRRa0atAssyioCCX9k25PaJCo6zTo7hQz5Ma9joW2mBW6VZg0kEbHX9ajSLfU5X/AKmEupgpInTxPymktFqTYy3GvSmNWhPAIloKPeE1aSLcmuCnGFltOZBynr/ehn7eBmD3OmE4dcqUmVGdKl7Eywinsi7cwaFiy5tIg03HFVYEmwa0PeNSPJcuD2ILMUbBiL2VmagTQWzvVFMmurID5t6FlgpWet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9642" name="Picture 10" descr="http://www.wwweinquelle.de/Media/Shop/407068_spezi_0,33.jpg"/>
          <p:cNvPicPr>
            <a:picLocks noChangeAspect="1" noChangeArrowheads="1"/>
          </p:cNvPicPr>
          <p:nvPr/>
        </p:nvPicPr>
        <p:blipFill>
          <a:blip r:embed="rId2" cstate="print"/>
          <a:srcRect/>
          <a:stretch>
            <a:fillRect/>
          </a:stretch>
        </p:blipFill>
        <p:spPr bwMode="auto">
          <a:xfrm>
            <a:off x="1691680" y="1772816"/>
            <a:ext cx="3240360" cy="432048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4581128"/>
            <a:ext cx="8183880" cy="4187952"/>
          </a:xfrm>
        </p:spPr>
        <p:txBody>
          <a:bodyPr>
            <a:normAutofit/>
          </a:bodyPr>
          <a:lstStyle/>
          <a:p>
            <a:pPr algn="ctr">
              <a:buNone/>
            </a:pPr>
            <a:r>
              <a:rPr lang="pl-PL" sz="1800" dirty="0" smtClean="0">
                <a:latin typeface="Lucida Calligraphy" pitchFamily="66" charset="0"/>
                <a:cs typeface="Andalus" pitchFamily="18" charset="-78"/>
              </a:rPr>
              <a:t>Jeśli lubisz obfitą kuchnię, pokochasz bawarskie specjały. Dania mięsne, takie jak pieczeń wieprzowa, sałatka ziemniaczana lub pierogi, a na deser tradycyjne niemieckie </a:t>
            </a:r>
            <a:r>
              <a:rPr lang="pl-PL" sz="1800" dirty="0" err="1" smtClean="0">
                <a:latin typeface="Lucida Calligraphy" pitchFamily="66" charset="0"/>
                <a:cs typeface="Andalus" pitchFamily="18" charset="-78"/>
              </a:rPr>
              <a:t>Dampfnudeln</a:t>
            </a:r>
            <a:r>
              <a:rPr lang="pl-PL" sz="1800" dirty="0" smtClean="0">
                <a:latin typeface="Lucida Calligraphy" pitchFamily="66" charset="0"/>
                <a:cs typeface="Andalus" pitchFamily="18" charset="-78"/>
              </a:rPr>
              <a:t>. Bawarska kuchnia ma długą tradycję, która jest kochana do dziś. </a:t>
            </a:r>
            <a:endParaRPr lang="pl-PL" sz="1800" dirty="0">
              <a:latin typeface="Lucida Calligraphy" pitchFamily="66" charset="0"/>
              <a:cs typeface="Andalus" pitchFamily="18" charset="-78"/>
            </a:endParaRPr>
          </a:p>
        </p:txBody>
      </p:sp>
      <p:pic>
        <p:nvPicPr>
          <p:cNvPr id="4" name="Obraz 3" descr="kie_baski.jpg"/>
          <p:cNvPicPr>
            <a:picLocks noChangeAspect="1"/>
          </p:cNvPicPr>
          <p:nvPr/>
        </p:nvPicPr>
        <p:blipFill>
          <a:blip r:embed="rId2" cstate="print"/>
          <a:stretch>
            <a:fillRect/>
          </a:stretch>
        </p:blipFill>
        <p:spPr>
          <a:xfrm>
            <a:off x="395536" y="1484784"/>
            <a:ext cx="390194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descr="pobrane.jpg"/>
          <p:cNvPicPr>
            <a:picLocks noChangeAspect="1"/>
          </p:cNvPicPr>
          <p:nvPr/>
        </p:nvPicPr>
        <p:blipFill>
          <a:blip r:embed="rId3" cstate="print"/>
          <a:stretch>
            <a:fillRect/>
          </a:stretch>
        </p:blipFill>
        <p:spPr>
          <a:xfrm>
            <a:off x="4427984" y="1484784"/>
            <a:ext cx="4032448" cy="26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7200" dirty="0" smtClean="0">
                <a:latin typeface="Agency FB" pitchFamily="34" charset="0"/>
              </a:rPr>
              <a:t>Espresso</a:t>
            </a:r>
            <a:br>
              <a:rPr lang="pl-PL" sz="7200" dirty="0" smtClean="0">
                <a:latin typeface="Agency FB" pitchFamily="34" charset="0"/>
              </a:rPr>
            </a:br>
            <a:r>
              <a:rPr lang="pl-PL" sz="1800" dirty="0" smtClean="0">
                <a:latin typeface="Agency FB" pitchFamily="34" charset="0"/>
              </a:rPr>
              <a:t>Cena: 3 Euro</a:t>
            </a:r>
            <a:endParaRPr lang="pl-PL" sz="1800" dirty="0">
              <a:latin typeface="Agency FB" pitchFamily="34" charset="0"/>
            </a:endParaRPr>
          </a:p>
        </p:txBody>
      </p:sp>
      <p:sp>
        <p:nvSpPr>
          <p:cNvPr id="5" name="Prostokąt 4"/>
          <p:cNvSpPr/>
          <p:nvPr/>
        </p:nvSpPr>
        <p:spPr>
          <a:xfrm>
            <a:off x="1259632" y="2060848"/>
            <a:ext cx="3816424" cy="369332"/>
          </a:xfrm>
          <a:prstGeom prst="rect">
            <a:avLst/>
          </a:prstGeom>
        </p:spPr>
        <p:txBody>
          <a:bodyPr wrap="square">
            <a:spAutoFit/>
          </a:bodyPr>
          <a:lstStyle/>
          <a:p>
            <a:pPr algn="ctr"/>
            <a:r>
              <a:rPr lang="pl-PL" dirty="0" smtClean="0">
                <a:latin typeface="Californian FB" pitchFamily="18" charset="0"/>
              </a:rPr>
              <a:t>      </a:t>
            </a:r>
            <a:endParaRPr lang="pl-PL" dirty="0">
              <a:latin typeface="Californian FB" pitchFamily="18" charset="0"/>
            </a:endParaRPr>
          </a:p>
        </p:txBody>
      </p:sp>
      <p:pic>
        <p:nvPicPr>
          <p:cNvPr id="70660" name="Picture 4" descr="https://encrypted-tbn2.gstatic.com/images?q=tbn:ANd9GcRiUveWPv7TdnzkbwKrvzuS3QX4kmx6XMrNnSrujbh49GE9r0sYtQ"/>
          <p:cNvPicPr>
            <a:picLocks noChangeAspect="1" noChangeArrowheads="1"/>
          </p:cNvPicPr>
          <p:nvPr/>
        </p:nvPicPr>
        <p:blipFill>
          <a:blip r:embed="rId2" cstate="print"/>
          <a:srcRect/>
          <a:stretch>
            <a:fillRect/>
          </a:stretch>
        </p:blipFill>
        <p:spPr bwMode="auto">
          <a:xfrm>
            <a:off x="5292080" y="1628800"/>
            <a:ext cx="3024336" cy="4544767"/>
          </a:xfrm>
          <a:prstGeom prst="rect">
            <a:avLst/>
          </a:prstGeom>
          <a:ln>
            <a:noFill/>
          </a:ln>
          <a:effectLst>
            <a:softEdge rad="112500"/>
          </a:effectLst>
        </p:spPr>
      </p:pic>
      <p:sp>
        <p:nvSpPr>
          <p:cNvPr id="6" name="Prostokąt 5"/>
          <p:cNvSpPr/>
          <p:nvPr/>
        </p:nvSpPr>
        <p:spPr>
          <a:xfrm>
            <a:off x="1547664" y="1628800"/>
            <a:ext cx="2736304" cy="4893647"/>
          </a:xfrm>
          <a:prstGeom prst="rect">
            <a:avLst/>
          </a:prstGeom>
        </p:spPr>
        <p:txBody>
          <a:bodyPr wrap="square">
            <a:spAutoFit/>
          </a:bodyPr>
          <a:lstStyle/>
          <a:p>
            <a:endParaRPr lang="pl-PL" sz="2400" i="1" dirty="0" smtClean="0">
              <a:latin typeface="Californian FB" pitchFamily="18" charset="0"/>
            </a:endParaRPr>
          </a:p>
          <a:p>
            <a:pPr algn="ctr"/>
            <a:r>
              <a:rPr lang="pl-PL" sz="2400" i="1" dirty="0" smtClean="0">
                <a:latin typeface="Californian FB" pitchFamily="18" charset="0"/>
              </a:rPr>
              <a:t>Espresso jest to kawa rodem z Mediolanu. Jest to kawa wykonana z ciemnych palonych ziaren kawy, które następnie są bardzo drobno mielone. Espresso jest obecnie najpopularniejszym sposobem podawania kawy w południowej Europie. </a:t>
            </a:r>
            <a:endParaRPr lang="pl-PL" sz="2400" i="1" dirty="0">
              <a:latin typeface="Californian FB" pitchFamily="18" charset="0"/>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6000" dirty="0" err="1" smtClean="0">
                <a:latin typeface="Agency FB" pitchFamily="34" charset="0"/>
              </a:rPr>
              <a:t>Caffe</a:t>
            </a:r>
            <a:r>
              <a:rPr lang="pl-PL" sz="6000" dirty="0" smtClean="0">
                <a:latin typeface="Agency FB" pitchFamily="34" charset="0"/>
              </a:rPr>
              <a:t> </a:t>
            </a:r>
            <a:r>
              <a:rPr lang="pl-PL" sz="6000" dirty="0" err="1" smtClean="0">
                <a:latin typeface="Agency FB" pitchFamily="34" charset="0"/>
              </a:rPr>
              <a:t>Mocha</a:t>
            </a:r>
            <a:r>
              <a:rPr lang="pl-PL" sz="6000" dirty="0" smtClean="0">
                <a:latin typeface="Agency FB" pitchFamily="34" charset="0"/>
              </a:rPr>
              <a:t/>
            </a:r>
            <a:br>
              <a:rPr lang="pl-PL" sz="6000" dirty="0" smtClean="0">
                <a:latin typeface="Agency FB" pitchFamily="34" charset="0"/>
              </a:rPr>
            </a:br>
            <a:r>
              <a:rPr lang="pl-PL" sz="2000" dirty="0" smtClean="0">
                <a:latin typeface="Agency FB" pitchFamily="34" charset="0"/>
              </a:rPr>
              <a:t>Cena: 3 Euro</a:t>
            </a:r>
            <a:endParaRPr lang="pl-PL" sz="2000" dirty="0">
              <a:latin typeface="Agency FB" pitchFamily="34" charset="0"/>
            </a:endParaRPr>
          </a:p>
        </p:txBody>
      </p:sp>
      <p:sp>
        <p:nvSpPr>
          <p:cNvPr id="3" name="Symbol zastępczy zawartości 2"/>
          <p:cNvSpPr>
            <a:spLocks noGrp="1"/>
          </p:cNvSpPr>
          <p:nvPr>
            <p:ph idx="1"/>
          </p:nvPr>
        </p:nvSpPr>
        <p:spPr/>
        <p:txBody>
          <a:bodyPr/>
          <a:lstStyle/>
          <a:p>
            <a:endParaRPr lang="pl-PL" dirty="0"/>
          </a:p>
        </p:txBody>
      </p:sp>
      <p:sp>
        <p:nvSpPr>
          <p:cNvPr id="4" name="Prostokąt 3"/>
          <p:cNvSpPr/>
          <p:nvPr/>
        </p:nvSpPr>
        <p:spPr>
          <a:xfrm>
            <a:off x="5220072" y="1772816"/>
            <a:ext cx="3491880" cy="4247317"/>
          </a:xfrm>
          <a:prstGeom prst="rect">
            <a:avLst/>
          </a:prstGeom>
        </p:spPr>
        <p:txBody>
          <a:bodyPr wrap="square">
            <a:spAutoFit/>
          </a:bodyPr>
          <a:lstStyle/>
          <a:p>
            <a:pPr algn="ctr"/>
            <a:r>
              <a:rPr lang="de-DE" dirty="0" smtClean="0">
                <a:latin typeface="Californian FB" pitchFamily="18" charset="0"/>
              </a:rPr>
              <a:t>Ein </a:t>
            </a:r>
            <a:r>
              <a:rPr lang="de-DE" dirty="0" err="1" smtClean="0">
                <a:latin typeface="Californian FB" pitchFamily="18" charset="0"/>
              </a:rPr>
              <a:t>Caffè</a:t>
            </a:r>
            <a:r>
              <a:rPr lang="de-DE" dirty="0" smtClean="0">
                <a:latin typeface="Californian FB" pitchFamily="18" charset="0"/>
              </a:rPr>
              <a:t> </a:t>
            </a:r>
            <a:r>
              <a:rPr lang="de-DE" dirty="0" err="1" smtClean="0">
                <a:latin typeface="Californian FB" pitchFamily="18" charset="0"/>
              </a:rPr>
              <a:t>mocha</a:t>
            </a:r>
            <a:r>
              <a:rPr lang="de-DE" dirty="0" smtClean="0">
                <a:latin typeface="Californian FB" pitchFamily="18" charset="0"/>
              </a:rPr>
              <a:t> ist eine Kaffee-Variation, die aus Espresso, heißer Milch sowie Schokoladensirup oder flüssiger Schokolade zubereitet wird. Das Getränk hat meistens eine Milchschaum- oder Sahnehaube.</a:t>
            </a:r>
          </a:p>
          <a:p>
            <a:pPr algn="ctr"/>
            <a:r>
              <a:rPr lang="de-DE" dirty="0" smtClean="0">
                <a:latin typeface="Californian FB" pitchFamily="18" charset="0"/>
              </a:rPr>
              <a:t>Aufgrund der enthaltenen Schokolade und dem hohen Milchanteil schmeckt der </a:t>
            </a:r>
            <a:r>
              <a:rPr lang="de-DE" dirty="0" err="1" smtClean="0">
                <a:latin typeface="Californian FB" pitchFamily="18" charset="0"/>
              </a:rPr>
              <a:t>Caffè</a:t>
            </a:r>
            <a:r>
              <a:rPr lang="de-DE" dirty="0" smtClean="0">
                <a:latin typeface="Californian FB" pitchFamily="18" charset="0"/>
              </a:rPr>
              <a:t> </a:t>
            </a:r>
            <a:r>
              <a:rPr lang="de-DE" dirty="0" err="1" smtClean="0">
                <a:latin typeface="Californian FB" pitchFamily="18" charset="0"/>
              </a:rPr>
              <a:t>mocha</a:t>
            </a:r>
            <a:r>
              <a:rPr lang="de-DE" dirty="0" smtClean="0">
                <a:latin typeface="Californian FB" pitchFamily="18" charset="0"/>
              </a:rPr>
              <a:t> sehr mild und süß.</a:t>
            </a:r>
          </a:p>
          <a:p>
            <a:pPr algn="ctr"/>
            <a:r>
              <a:rPr lang="de-DE" dirty="0" smtClean="0">
                <a:latin typeface="Californian FB" pitchFamily="18" charset="0"/>
              </a:rPr>
              <a:t>Der Begriff </a:t>
            </a:r>
            <a:r>
              <a:rPr lang="de-DE" dirty="0" err="1" smtClean="0">
                <a:latin typeface="Californian FB" pitchFamily="18" charset="0"/>
              </a:rPr>
              <a:t>mocha</a:t>
            </a:r>
            <a:r>
              <a:rPr lang="de-DE" dirty="0" smtClean="0">
                <a:latin typeface="Californian FB" pitchFamily="18" charset="0"/>
              </a:rPr>
              <a:t> leitet sich vom Wort Mokka ab, einer Kaffeesorte, deren Geschmack an Schokolade erinnert.</a:t>
            </a:r>
            <a:endParaRPr lang="pl-PL" dirty="0">
              <a:latin typeface="Californian FB" pitchFamily="18" charset="0"/>
            </a:endParaRPr>
          </a:p>
        </p:txBody>
      </p:sp>
      <p:pic>
        <p:nvPicPr>
          <p:cNvPr id="71684" name="Picture 4" descr="http://tamikadoubell.files.wordpress.com/2012/01/cafe-mocha-250.jpg"/>
          <p:cNvPicPr>
            <a:picLocks noChangeAspect="1" noChangeArrowheads="1"/>
          </p:cNvPicPr>
          <p:nvPr/>
        </p:nvPicPr>
        <p:blipFill>
          <a:blip r:embed="rId2" cstate="print"/>
          <a:srcRect/>
          <a:stretch>
            <a:fillRect/>
          </a:stretch>
        </p:blipFill>
        <p:spPr bwMode="auto">
          <a:xfrm>
            <a:off x="1475656" y="1844824"/>
            <a:ext cx="3024336" cy="394373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dirty="0" err="1" smtClean="0">
                <a:latin typeface="Agency FB" pitchFamily="34" charset="0"/>
              </a:rPr>
              <a:t>Orangesaft</a:t>
            </a:r>
            <a:r>
              <a:rPr lang="pl-PL" sz="5400" dirty="0" smtClean="0">
                <a:latin typeface="Agency FB" pitchFamily="34" charset="0"/>
              </a:rPr>
              <a:t/>
            </a:r>
            <a:br>
              <a:rPr lang="pl-PL" sz="5400" dirty="0" smtClean="0">
                <a:latin typeface="Agency FB" pitchFamily="34" charset="0"/>
              </a:rPr>
            </a:br>
            <a:r>
              <a:rPr lang="pl-PL" sz="2000" dirty="0" smtClean="0">
                <a:latin typeface="Agency FB" pitchFamily="34" charset="0"/>
              </a:rPr>
              <a:t>Cena: 2 Euro</a:t>
            </a:r>
            <a:endParaRPr lang="pl-PL" sz="2000" dirty="0">
              <a:latin typeface="Agency FB" pitchFamily="34" charset="0"/>
            </a:endParaRPr>
          </a:p>
        </p:txBody>
      </p:sp>
      <p:pic>
        <p:nvPicPr>
          <p:cNvPr id="72706" name="Picture 2" descr="http://upload.wikimedia.org/wikipedia/commons/thumb/5/5a/Oranges_and_orange_juice.jpg/220px-Oranges_and_orange_juice.jpg"/>
          <p:cNvPicPr>
            <a:picLocks noChangeAspect="1" noChangeArrowheads="1"/>
          </p:cNvPicPr>
          <p:nvPr/>
        </p:nvPicPr>
        <p:blipFill>
          <a:blip r:embed="rId2" cstate="print"/>
          <a:srcRect/>
          <a:stretch>
            <a:fillRect/>
          </a:stretch>
        </p:blipFill>
        <p:spPr bwMode="auto">
          <a:xfrm>
            <a:off x="1547664" y="1700808"/>
            <a:ext cx="2880320" cy="4385943"/>
          </a:xfrm>
          <a:prstGeom prst="rect">
            <a:avLst/>
          </a:prstGeom>
          <a:ln>
            <a:noFill/>
          </a:ln>
          <a:effectLst>
            <a:softEdge rad="112500"/>
          </a:effectLst>
        </p:spPr>
      </p:pic>
      <p:sp>
        <p:nvSpPr>
          <p:cNvPr id="8" name="Prostokąt 7"/>
          <p:cNvSpPr/>
          <p:nvPr/>
        </p:nvSpPr>
        <p:spPr>
          <a:xfrm>
            <a:off x="5220072" y="1916832"/>
            <a:ext cx="3096344" cy="3970318"/>
          </a:xfrm>
          <a:prstGeom prst="rect">
            <a:avLst/>
          </a:prstGeom>
        </p:spPr>
        <p:txBody>
          <a:bodyPr wrap="square">
            <a:spAutoFit/>
          </a:bodyPr>
          <a:lstStyle/>
          <a:p>
            <a:pPr algn="ctr"/>
            <a:r>
              <a:rPr lang="pl-PL" i="1" dirty="0" smtClean="0">
                <a:latin typeface="Californian FB" pitchFamily="18" charset="0"/>
              </a:rPr>
              <a:t>Sok pomarańczowy jest wytwarzany poprzez wyciskanie pomarańczy. </a:t>
            </a:r>
          </a:p>
          <a:p>
            <a:pPr algn="ctr"/>
            <a:endParaRPr lang="pl-PL" i="1" dirty="0" smtClean="0">
              <a:latin typeface="Californian FB" pitchFamily="18" charset="0"/>
            </a:endParaRPr>
          </a:p>
          <a:p>
            <a:pPr algn="ctr"/>
            <a:r>
              <a:rPr lang="pl-PL" i="1" dirty="0" smtClean="0">
                <a:latin typeface="Californian FB" pitchFamily="18" charset="0"/>
              </a:rPr>
              <a:t>Co ciekawe, wg rozporządzenia soki owocowe mogą być określane miarą soku, jeżeli jest on w 100% wykonany z soku owocowego i miąższu - Przez co na opakowaniach soku widnieje zapis, czy jest to sok bezpośredni czy z koncentratu. </a:t>
            </a:r>
          </a:p>
          <a:p>
            <a:pPr algn="ctr"/>
            <a:endParaRPr lang="pl-PL" i="1" dirty="0" smtClean="0">
              <a:latin typeface="Californian FB" pitchFamily="18" charset="0"/>
            </a:endParaRPr>
          </a:p>
          <a:p>
            <a:pPr algn="ctr"/>
            <a:r>
              <a:rPr lang="pl-PL" i="1" dirty="0" smtClean="0">
                <a:latin typeface="Californian FB" pitchFamily="18" charset="0"/>
              </a:rPr>
              <a:t>Brazylia jest największym eksporterem koncentratu soku pomarańczowego. </a:t>
            </a:r>
            <a:endParaRPr lang="pl-PL" i="1" dirty="0">
              <a:latin typeface="Californian FB" pitchFamily="18" charset="0"/>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chor="ctr">
            <a:normAutofit/>
          </a:bodyPr>
          <a:lstStyle/>
          <a:p>
            <a:pPr algn="ctr">
              <a:buNone/>
            </a:pPr>
            <a:r>
              <a:rPr lang="pl-PL" sz="6000" dirty="0" smtClean="0">
                <a:latin typeface="Brush Script MT" pitchFamily="66" charset="0"/>
              </a:rPr>
              <a:t>          Smacznego</a:t>
            </a:r>
            <a:endParaRPr lang="pl-PL" sz="6000" dirty="0">
              <a:latin typeface="Brush Script MT" pitchFamily="66" charset="0"/>
            </a:endParaRPr>
          </a:p>
        </p:txBody>
      </p:sp>
      <p:sp>
        <p:nvSpPr>
          <p:cNvPr id="4" name="Prostokąt 3"/>
          <p:cNvSpPr/>
          <p:nvPr/>
        </p:nvSpPr>
        <p:spPr>
          <a:xfrm>
            <a:off x="4139952" y="4365104"/>
            <a:ext cx="4572000" cy="830997"/>
          </a:xfrm>
          <a:prstGeom prst="rect">
            <a:avLst/>
          </a:prstGeom>
        </p:spPr>
        <p:txBody>
          <a:bodyPr>
            <a:spAutoFit/>
          </a:bodyPr>
          <a:lstStyle/>
          <a:p>
            <a:pPr algn="ctr"/>
            <a:r>
              <a:rPr lang="pl-PL" sz="2400" dirty="0" smtClean="0">
                <a:latin typeface="Constantia" pitchFamily="18" charset="0"/>
              </a:rPr>
              <a:t>Dziękujemy za odwiedzenie naszej restauracji! </a:t>
            </a:r>
            <a:endParaRPr lang="pl-PL" sz="2400" dirty="0">
              <a:latin typeface="Constantia" pitchFamily="18" charset="0"/>
            </a:endParaRPr>
          </a:p>
        </p:txBody>
      </p:sp>
      <p:pic>
        <p:nvPicPr>
          <p:cNvPr id="73732" name="Picture 4" descr="http://school.discoveryeducation.com/clipart/images/waiter.gif"/>
          <p:cNvPicPr>
            <a:picLocks noChangeAspect="1" noChangeArrowheads="1"/>
          </p:cNvPicPr>
          <p:nvPr/>
        </p:nvPicPr>
        <p:blipFill>
          <a:blip r:embed="rId2" cstate="print"/>
          <a:srcRect/>
          <a:stretch>
            <a:fillRect/>
          </a:stretch>
        </p:blipFill>
        <p:spPr bwMode="auto">
          <a:xfrm>
            <a:off x="1547664" y="1772816"/>
            <a:ext cx="2833158" cy="461238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BIBLIOGRAFIA</a:t>
            </a:r>
            <a:endParaRPr lang="pl-PL" dirty="0"/>
          </a:p>
        </p:txBody>
      </p:sp>
      <p:sp>
        <p:nvSpPr>
          <p:cNvPr id="3" name="Symbol zastępczy zawartości 2"/>
          <p:cNvSpPr>
            <a:spLocks noGrp="1"/>
          </p:cNvSpPr>
          <p:nvPr>
            <p:ph idx="1"/>
          </p:nvPr>
        </p:nvSpPr>
        <p:spPr/>
        <p:txBody>
          <a:bodyPr/>
          <a:lstStyle/>
          <a:p>
            <a:pPr algn="ctr">
              <a:buFont typeface="Wingdings" pitchFamily="2" charset="2"/>
              <a:buChar char="q"/>
            </a:pPr>
            <a:r>
              <a:rPr lang="pl-PL" i="1" dirty="0" smtClean="0">
                <a:latin typeface="Californian FB" pitchFamily="18" charset="0"/>
                <a:hlinkClick r:id="rId2"/>
              </a:rPr>
              <a:t> http://pl.wikipedia.org/wiki/Kuchnia_bawarska</a:t>
            </a:r>
            <a:endParaRPr lang="pl-PL" i="1" dirty="0" smtClean="0">
              <a:latin typeface="Californian FB" pitchFamily="18" charset="0"/>
            </a:endParaRPr>
          </a:p>
          <a:p>
            <a:pPr algn="ctr">
              <a:buFont typeface="Wingdings" pitchFamily="2" charset="2"/>
              <a:buChar char="q"/>
            </a:pPr>
            <a:r>
              <a:rPr lang="pl-PL" i="1" dirty="0" smtClean="0">
                <a:latin typeface="Californian FB" pitchFamily="18" charset="0"/>
                <a:hlinkClick r:id="rId3"/>
              </a:rPr>
              <a:t> Kuchnia bawarska</a:t>
            </a:r>
            <a:r>
              <a:rPr lang="pl-PL" i="1" dirty="0" smtClean="0">
                <a:latin typeface="Californian FB" pitchFamily="18" charset="0"/>
              </a:rPr>
              <a:t>, </a:t>
            </a:r>
            <a:r>
              <a:rPr lang="pl-PL" i="1" dirty="0" err="1" smtClean="0">
                <a:latin typeface="Californian FB" pitchFamily="18" charset="0"/>
              </a:rPr>
              <a:t>kuchnianiemiecka.pl</a:t>
            </a:r>
            <a:endParaRPr lang="pl-PL" i="1" dirty="0" smtClean="0">
              <a:latin typeface="Californian FB" pitchFamily="18" charset="0"/>
            </a:endParaRPr>
          </a:p>
          <a:p>
            <a:pPr algn="ctr">
              <a:buFont typeface="Wingdings" pitchFamily="2" charset="2"/>
              <a:buChar char="q"/>
            </a:pPr>
            <a:r>
              <a:rPr lang="pl-PL" i="1" dirty="0" smtClean="0">
                <a:latin typeface="Californian FB" pitchFamily="18" charset="0"/>
                <a:hlinkClick r:id="rId4"/>
              </a:rPr>
              <a:t> Kuchnia bawarska – prostota i oryginalność</a:t>
            </a:r>
            <a:r>
              <a:rPr lang="pl-PL" i="1" dirty="0" smtClean="0">
                <a:latin typeface="Californian FB" pitchFamily="18" charset="0"/>
              </a:rPr>
              <a:t>, </a:t>
            </a:r>
            <a:r>
              <a:rPr lang="pl-PL" i="1" dirty="0" err="1" smtClean="0">
                <a:latin typeface="Californian FB" pitchFamily="18" charset="0"/>
              </a:rPr>
              <a:t>serwis-restauratorski.gastrona.pl</a:t>
            </a:r>
            <a:endParaRPr lang="pl-PL" i="1" dirty="0" smtClean="0">
              <a:latin typeface="Californian FB" pitchFamily="18" charset="0"/>
            </a:endParaRPr>
          </a:p>
          <a:p>
            <a:pPr algn="ctr">
              <a:buFont typeface="Wingdings" pitchFamily="2" charset="2"/>
              <a:buChar char="q"/>
            </a:pPr>
            <a:r>
              <a:rPr lang="pl-PL" i="1" dirty="0" smtClean="0">
                <a:latin typeface="Californian FB" pitchFamily="18" charset="0"/>
                <a:hlinkClick r:id="rId5"/>
              </a:rPr>
              <a:t>http://pl.wikibooks.org/wiki/Ksi%C4%85%C5%BCka_kucharska/Kuchnia_niemiecka</a:t>
            </a:r>
            <a:endParaRPr lang="pl-PL" i="1" dirty="0" smtClean="0">
              <a:latin typeface="Californian FB" pitchFamily="18" charset="0"/>
            </a:endParaRPr>
          </a:p>
          <a:p>
            <a:pPr algn="ctr">
              <a:buFont typeface="Wingdings" pitchFamily="2" charset="2"/>
              <a:buChar char="q"/>
            </a:pPr>
            <a:r>
              <a:rPr lang="pl-PL" i="1" dirty="0" smtClean="0">
                <a:latin typeface="Californian FB" pitchFamily="18" charset="0"/>
                <a:hlinkClick r:id="rId6"/>
              </a:rPr>
              <a:t> http://zmiksowani.pl/przepisy-na/kuchnia-bawarska</a:t>
            </a:r>
            <a:endParaRPr lang="pl-PL" i="1" dirty="0" smtClean="0">
              <a:latin typeface="Californian FB" pitchFamily="18" charset="0"/>
            </a:endParaRPr>
          </a:p>
          <a:p>
            <a:endParaRPr lang="pl-PL"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31640" y="2924944"/>
            <a:ext cx="6400800" cy="1752600"/>
          </a:xfrm>
        </p:spPr>
        <p:txBody>
          <a:bodyPr/>
          <a:lstStyle/>
          <a:p>
            <a:r>
              <a:rPr lang="en-US" dirty="0" err="1"/>
              <a:t>Genießen</a:t>
            </a:r>
            <a:r>
              <a:rPr lang="en-US" dirty="0"/>
              <a:t> </a:t>
            </a:r>
            <a:r>
              <a:rPr lang="en-US" dirty="0" err="1"/>
              <a:t>Sie</a:t>
            </a:r>
            <a:r>
              <a:rPr lang="en-US" dirty="0"/>
              <a:t> </a:t>
            </a:r>
            <a:r>
              <a:rPr lang="en-US" dirty="0" err="1" smtClean="0"/>
              <a:t>unsere</a:t>
            </a:r>
            <a:r>
              <a:rPr lang="en-US" dirty="0" smtClean="0"/>
              <a:t> </a:t>
            </a:r>
            <a:r>
              <a:rPr lang="en-US" dirty="0" err="1"/>
              <a:t>bayerische</a:t>
            </a:r>
            <a:r>
              <a:rPr lang="en-US" dirty="0"/>
              <a:t> </a:t>
            </a:r>
            <a:r>
              <a:rPr lang="en-US" dirty="0" err="1" smtClean="0"/>
              <a:t>Küche</a:t>
            </a:r>
            <a:endParaRPr lang="pl-PL" dirty="0"/>
          </a:p>
          <a:p>
            <a:endParaRPr lang="pl-PL" dirty="0"/>
          </a:p>
        </p:txBody>
      </p:sp>
      <p:sp>
        <p:nvSpPr>
          <p:cNvPr id="2" name="Tytuł 1"/>
          <p:cNvSpPr>
            <a:spLocks noGrp="1"/>
          </p:cNvSpPr>
          <p:nvPr>
            <p:ph type="ctrTitle"/>
          </p:nvPr>
        </p:nvSpPr>
        <p:spPr>
          <a:xfrm>
            <a:off x="827584" y="1124744"/>
            <a:ext cx="7772400" cy="1752600"/>
          </a:xfrm>
        </p:spPr>
        <p:txBody>
          <a:bodyPr/>
          <a:lstStyle/>
          <a:p>
            <a:r>
              <a:rPr lang="pl-PL"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Aromen</a:t>
            </a: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von </a:t>
            </a:r>
            <a:r>
              <a:rPr lang="pl-PL"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Bayern</a:t>
            </a:r>
            <a: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pl-PL" dirty="0"/>
          </a:p>
        </p:txBody>
      </p:sp>
      <p:pic>
        <p:nvPicPr>
          <p:cNvPr id="4" name="Obraz 3" descr="proste-menu-restauracja-brown-karty_244-2147486714.jpg"/>
          <p:cNvPicPr>
            <a:picLocks noChangeAspect="1"/>
          </p:cNvPicPr>
          <p:nvPr/>
        </p:nvPicPr>
        <p:blipFill>
          <a:blip r:embed="rId2" cstate="print"/>
          <a:stretch>
            <a:fillRect/>
          </a:stretch>
        </p:blipFill>
        <p:spPr>
          <a:xfrm>
            <a:off x="179512" y="4077072"/>
            <a:ext cx="8784976" cy="1790700"/>
          </a:xfrm>
          <a:prstGeom prst="rect">
            <a:avLst/>
          </a:prstGeom>
        </p:spPr>
      </p:pic>
      <p:sp>
        <p:nvSpPr>
          <p:cNvPr id="5" name="Prostokąt 4"/>
          <p:cNvSpPr/>
          <p:nvPr/>
        </p:nvSpPr>
        <p:spPr>
          <a:xfrm>
            <a:off x="1475656" y="548680"/>
            <a:ext cx="6696744" cy="923330"/>
          </a:xfrm>
          <a:prstGeom prst="rect">
            <a:avLst/>
          </a:prstGeom>
        </p:spPr>
        <p:txBody>
          <a:bodyPr wrap="square">
            <a:spAutoFit/>
          </a:bodyPr>
          <a:lstStyle/>
          <a:p>
            <a:pPr algn="ctr"/>
            <a:r>
              <a:rPr lang="pl-PL" sz="5400" b="1" dirty="0" err="1" smtClean="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rPr>
              <a:t>Restaurant</a:t>
            </a:r>
            <a:endParaRPr lang="pl-PL" sz="5400" b="1"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17327528"/>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229600" cy="4325112"/>
          </a:xfrm>
        </p:spPr>
        <p:txBody>
          <a:bodyPr/>
          <a:lstStyle/>
          <a:p>
            <a:pPr algn="ctr">
              <a:buNone/>
            </a:pPr>
            <a:r>
              <a:rPr lang="pl-PL"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Liebe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Gäste</a:t>
            </a:r>
            <a:r>
              <a:rPr lang="en-US" sz="1800" dirty="0" smtClean="0">
                <a:latin typeface="Lucida Calligraphy" pitchFamily="66" charset="0"/>
                <a:cs typeface="Andalus" pitchFamily="18" charset="-78"/>
              </a:rPr>
              <a:t>,</a:t>
            </a:r>
            <a:endParaRPr lang="pl-PL" sz="1800" dirty="0" smtClean="0">
              <a:latin typeface="Lucida Calligraphy" pitchFamily="66" charset="0"/>
              <a:cs typeface="Andalus" pitchFamily="18" charset="-78"/>
            </a:endParaRPr>
          </a:p>
          <a:p>
            <a:pPr algn="ctr">
              <a:buNone/>
            </a:pPr>
            <a:r>
              <a:rPr lang="pl-PL"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besuchen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Sie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uns</a:t>
            </a:r>
            <a:r>
              <a:rPr lang="en-US" sz="1800" dirty="0" smtClean="0">
                <a:latin typeface="Lucida Calligraphy" pitchFamily="66" charset="0"/>
                <a:cs typeface="Andalus" pitchFamily="18" charset="-78"/>
              </a:rPr>
              <a:t> in </a:t>
            </a:r>
            <a:r>
              <a:rPr lang="en-US" sz="1800" dirty="0" err="1" smtClean="0">
                <a:latin typeface="Lucida Calligraphy" pitchFamily="66" charset="0"/>
                <a:cs typeface="Andalus" pitchFamily="18" charset="-78"/>
              </a:rPr>
              <a:t>Gundelshausen</a:t>
            </a:r>
            <a:r>
              <a:rPr lang="en-US" sz="1800" dirty="0" smtClean="0">
                <a:latin typeface="Lucida Calligraphy" pitchFamily="66" charset="0"/>
                <a:cs typeface="Andalus" pitchFamily="18" charset="-78"/>
              </a:rPr>
              <a:t> und </a:t>
            </a:r>
            <a:r>
              <a:rPr lang="en-US" sz="1800" dirty="0" err="1" smtClean="0">
                <a:latin typeface="Lucida Calligraphy" pitchFamily="66" charset="0"/>
                <a:cs typeface="Andalus" pitchFamily="18" charset="-78"/>
              </a:rPr>
              <a:t>genießen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Sie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unsere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kulinarischen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Gaumenfreuden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Unsere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bayerische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Küche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neu</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interpretiert</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bietet</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Ihnen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moderne</a:t>
            </a:r>
            <a:r>
              <a:rPr lang="en-US" sz="1800" dirty="0" smtClean="0">
                <a:latin typeface="Lucida Calligraphy" pitchFamily="66" charset="0"/>
                <a:cs typeface="Andalus" pitchFamily="18" charset="-78"/>
              </a:rPr>
              <a:t> und </a:t>
            </a:r>
            <a:r>
              <a:rPr lang="en-US" sz="1800" dirty="0" err="1" smtClean="0">
                <a:latin typeface="Lucida Calligraphy" pitchFamily="66" charset="0"/>
                <a:cs typeface="Andalus" pitchFamily="18" charset="-78"/>
              </a:rPr>
              <a:t>traditionelle</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Schmankerl</a:t>
            </a:r>
            <a:r>
              <a:rPr lang="en-US" sz="1800" dirty="0" smtClean="0">
                <a:latin typeface="Lucida Calligraphy" pitchFamily="66" charset="0"/>
                <a:cs typeface="Andalus" pitchFamily="18" charset="-78"/>
              </a:rPr>
              <a:t>. Die </a:t>
            </a:r>
            <a:r>
              <a:rPr lang="en-US" sz="1800" dirty="0" err="1" smtClean="0">
                <a:latin typeface="Lucida Calligraphy" pitchFamily="66" charset="0"/>
                <a:cs typeface="Andalus" pitchFamily="18" charset="-78"/>
              </a:rPr>
              <a:t>Zubereitung</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der</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Speisen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sowie</a:t>
            </a:r>
            <a:r>
              <a:rPr lang="en-US" sz="1800" dirty="0" smtClean="0">
                <a:latin typeface="Lucida Calligraphy" pitchFamily="66" charset="0"/>
                <a:cs typeface="Andalus" pitchFamily="18" charset="-78"/>
              </a:rPr>
              <a:t> die </a:t>
            </a:r>
            <a:r>
              <a:rPr lang="en-US" sz="1800" dirty="0" err="1" smtClean="0">
                <a:latin typeface="Lucida Calligraphy" pitchFamily="66" charset="0"/>
                <a:cs typeface="Andalus" pitchFamily="18" charset="-78"/>
              </a:rPr>
              <a:t>Herstellung</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der</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Wurstwaren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erfolgt</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überwiegend</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aus</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regionalen</a:t>
            </a:r>
            <a:r>
              <a:rPr lang="en-US" sz="1800" dirty="0" smtClean="0">
                <a:latin typeface="Lucida Calligraphy" pitchFamily="66" charset="0"/>
                <a:cs typeface="Andalus" pitchFamily="18" charset="-78"/>
              </a:rPr>
              <a:t> und </a:t>
            </a:r>
            <a:r>
              <a:rPr lang="en-US" sz="1800" dirty="0" err="1" smtClean="0">
                <a:latin typeface="Lucida Calligraphy" pitchFamily="66" charset="0"/>
                <a:cs typeface="Andalus" pitchFamily="18" charset="-78"/>
              </a:rPr>
              <a:t>niederbayerischen</a:t>
            </a:r>
            <a:r>
              <a:rPr lang="en-US" sz="1800" dirty="0" smtClean="0">
                <a:latin typeface="Lucida Calligraphy" pitchFamily="66" charset="0"/>
                <a:cs typeface="Andalus" pitchFamily="18" charset="-78"/>
              </a:rPr>
              <a:t> </a:t>
            </a:r>
            <a:r>
              <a:rPr lang="en-US" sz="1800" dirty="0" err="1" smtClean="0">
                <a:latin typeface="Lucida Calligraphy" pitchFamily="66" charset="0"/>
                <a:cs typeface="Andalus" pitchFamily="18" charset="-78"/>
              </a:rPr>
              <a:t>Produkten</a:t>
            </a:r>
            <a:r>
              <a:rPr lang="en-US" sz="1800" dirty="0" smtClean="0">
                <a:latin typeface="Lucida Calligraphy" pitchFamily="66" charset="0"/>
                <a:cs typeface="Andalus" pitchFamily="18" charset="-78"/>
              </a:rPr>
              <a:t>.</a:t>
            </a:r>
            <a:endParaRPr lang="pl-PL" sz="1800" dirty="0" smtClean="0">
              <a:latin typeface="Lucida Calligraphy" pitchFamily="66" charset="0"/>
              <a:cs typeface="Andalus" pitchFamily="18" charset="-78"/>
            </a:endParaRPr>
          </a:p>
        </p:txBody>
      </p:sp>
      <p:pic>
        <p:nvPicPr>
          <p:cNvPr id="5" name="Obraz 4" descr="restauracja.jpg"/>
          <p:cNvPicPr>
            <a:picLocks noChangeAspect="1"/>
          </p:cNvPicPr>
          <p:nvPr/>
        </p:nvPicPr>
        <p:blipFill>
          <a:blip r:embed="rId2" cstate="print"/>
          <a:stretch>
            <a:fillRect/>
          </a:stretch>
        </p:blipFill>
        <p:spPr>
          <a:xfrm rot="1100923">
            <a:off x="4628795" y="3428960"/>
            <a:ext cx="4045074" cy="2386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Obraz 5" descr="01.jpg"/>
          <p:cNvPicPr>
            <a:picLocks noChangeAspect="1"/>
          </p:cNvPicPr>
          <p:nvPr/>
        </p:nvPicPr>
        <p:blipFill>
          <a:blip r:embed="rId3" cstate="print"/>
          <a:stretch>
            <a:fillRect/>
          </a:stretch>
        </p:blipFill>
        <p:spPr>
          <a:xfrm rot="20439603">
            <a:off x="700272" y="3396233"/>
            <a:ext cx="3702123" cy="24711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56803428"/>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4149080"/>
            <a:ext cx="8183880" cy="4187952"/>
          </a:xfrm>
        </p:spPr>
        <p:txBody>
          <a:bodyPr>
            <a:normAutofit/>
          </a:bodyPr>
          <a:lstStyle/>
          <a:p>
            <a:pPr algn="ctr">
              <a:buNone/>
            </a:pPr>
            <a:r>
              <a:rPr lang="pl-PL" sz="1800" dirty="0" smtClean="0"/>
              <a:t>  </a:t>
            </a:r>
            <a:r>
              <a:rPr lang="de-DE" sz="1800" dirty="0" smtClean="0">
                <a:latin typeface="Lucida Calligraphy" pitchFamily="66" charset="0"/>
                <a:cs typeface="Andalus" pitchFamily="18" charset="-78"/>
              </a:rPr>
              <a:t>Wer die deftige Küche mag, wird bayerische Spezialitäten lieben. Herzhafte Fleischgerichte wie Krustenbraten, Leberkäse, Kartoffelsalat oder Knödeln und zum Nachtisch ein gehaltvolles Dessert wie </a:t>
            </a:r>
            <a:r>
              <a:rPr lang="de-DE" sz="1800" dirty="0" err="1" smtClean="0">
                <a:latin typeface="Lucida Calligraphy" pitchFamily="66" charset="0"/>
                <a:cs typeface="Andalus" pitchFamily="18" charset="-78"/>
              </a:rPr>
              <a:t>Germknödel</a:t>
            </a:r>
            <a:r>
              <a:rPr lang="de-DE" sz="1800" dirty="0" smtClean="0">
                <a:latin typeface="Lucida Calligraphy" pitchFamily="66" charset="0"/>
                <a:cs typeface="Andalus" pitchFamily="18" charset="-78"/>
              </a:rPr>
              <a:t> oder Dampfnudeln. Bayerische Spezialitäten haben eine lange Tradition und werden heute noch geliebt.</a:t>
            </a:r>
            <a:endParaRPr lang="pl-PL" sz="1800" dirty="0">
              <a:latin typeface="Lucida Calligraphy" pitchFamily="66" charset="0"/>
              <a:cs typeface="Andalus" pitchFamily="18" charset="-78"/>
            </a:endParaRPr>
          </a:p>
        </p:txBody>
      </p:sp>
      <p:pic>
        <p:nvPicPr>
          <p:cNvPr id="4" name="Obraz 3" descr="kie_baski.jpg"/>
          <p:cNvPicPr>
            <a:picLocks noChangeAspect="1"/>
          </p:cNvPicPr>
          <p:nvPr/>
        </p:nvPicPr>
        <p:blipFill>
          <a:blip r:embed="rId2" cstate="print"/>
          <a:stretch>
            <a:fillRect/>
          </a:stretch>
        </p:blipFill>
        <p:spPr>
          <a:xfrm>
            <a:off x="323528" y="1124744"/>
            <a:ext cx="390194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descr="pobrane.jpg"/>
          <p:cNvPicPr>
            <a:picLocks noChangeAspect="1"/>
          </p:cNvPicPr>
          <p:nvPr/>
        </p:nvPicPr>
        <p:blipFill>
          <a:blip r:embed="rId3" cstate="print"/>
          <a:stretch>
            <a:fillRect/>
          </a:stretch>
        </p:blipFill>
        <p:spPr>
          <a:xfrm>
            <a:off x="4355976" y="1124744"/>
            <a:ext cx="4032448" cy="26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6268558"/>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tatic.freepik.com/darmowe-zdjecie/projekt-restauracji-menu-kuchni-materia%C5%82u-wektor_15-9722.jpg"/>
          <p:cNvPicPr>
            <a:picLocks noChangeAspect="1" noChangeArrowheads="1"/>
          </p:cNvPicPr>
          <p:nvPr/>
        </p:nvPicPr>
        <p:blipFill>
          <a:blip r:embed="rId2" cstate="print"/>
          <a:srcRect/>
          <a:stretch>
            <a:fillRect/>
          </a:stretch>
        </p:blipFill>
        <p:spPr bwMode="auto">
          <a:xfrm>
            <a:off x="974939" y="994796"/>
            <a:ext cx="4269867" cy="4608512"/>
          </a:xfrm>
          <a:prstGeom prst="ellipse">
            <a:avLst/>
          </a:prstGeom>
          <a:ln>
            <a:noFill/>
          </a:ln>
          <a:effectLst>
            <a:softEdge rad="112500"/>
          </a:effectLst>
        </p:spPr>
      </p:pic>
      <p:sp>
        <p:nvSpPr>
          <p:cNvPr id="6" name="Symbol zastępczy zawartości 2"/>
          <p:cNvSpPr txBox="1">
            <a:spLocks/>
          </p:cNvSpPr>
          <p:nvPr/>
        </p:nvSpPr>
        <p:spPr>
          <a:xfrm>
            <a:off x="4427984" y="2780928"/>
            <a:ext cx="3960440" cy="2304256"/>
          </a:xfrm>
          <a:prstGeom prst="rect">
            <a:avLst/>
          </a:prstGeom>
        </p:spPr>
        <p:txBody>
          <a:bodyPr numCol="1">
            <a:normAutofit/>
            <a:scene3d>
              <a:camera prst="orthographicFront"/>
              <a:lightRig rig="soft" dir="t">
                <a:rot lat="0" lon="0" rev="10800000"/>
              </a:lightRig>
            </a:scene3d>
            <a:sp3d>
              <a:contourClr>
                <a:srgbClr val="DDDDDD"/>
              </a:contourClr>
            </a:sp3d>
          </a:bodyPr>
          <a:lstStyle/>
          <a:p>
            <a:pPr marL="365760" indent="-283464" algn="ctr">
              <a:spcBef>
                <a:spcPts val="600"/>
              </a:spcBef>
              <a:buClr>
                <a:srgbClr val="3891A7"/>
              </a:buClr>
              <a:buSzPct val="80000"/>
              <a:buFont typeface="Wingdings 2"/>
              <a:buNone/>
              <a:defRPr/>
            </a:pPr>
            <a:r>
              <a:rPr lang="pl-PL" sz="4400" b="1" dirty="0" smtClean="0">
                <a:ln w="19050">
                  <a:solidFill>
                    <a:srgbClr val="4F271C">
                      <a:tint val="1000"/>
                    </a:srgbClr>
                  </a:solidFill>
                  <a:prstDash val="solid"/>
                </a:ln>
                <a:solidFill>
                  <a:srgbClr val="C32D2E"/>
                </a:solidFill>
                <a:effectLst>
                  <a:outerShdw blurRad="50000" dist="50800" dir="7500000" algn="tl">
                    <a:srgbClr val="000000">
                      <a:shade val="5000"/>
                      <a:alpha val="35000"/>
                    </a:srgbClr>
                  </a:outerShdw>
                </a:effectLst>
                <a:latin typeface="Britannic Bold" pitchFamily="34" charset="0"/>
              </a:rPr>
              <a:t>Bayerische </a:t>
            </a:r>
            <a:r>
              <a:rPr lang="pl-PL" sz="4400" b="1" dirty="0" err="1" smtClean="0">
                <a:ln w="19050">
                  <a:solidFill>
                    <a:srgbClr val="4F271C">
                      <a:tint val="1000"/>
                    </a:srgbClr>
                  </a:solidFill>
                  <a:prstDash val="solid"/>
                </a:ln>
                <a:solidFill>
                  <a:srgbClr val="C32D2E"/>
                </a:solidFill>
                <a:effectLst>
                  <a:outerShdw blurRad="50000" dist="50800" dir="7500000" algn="tl">
                    <a:srgbClr val="000000">
                      <a:shade val="5000"/>
                      <a:alpha val="35000"/>
                    </a:srgbClr>
                  </a:outerShdw>
                </a:effectLst>
                <a:latin typeface="Britannic Bold" pitchFamily="34" charset="0"/>
              </a:rPr>
              <a:t>Spezialitäten</a:t>
            </a:r>
            <a:endParaRPr lang="pl-PL" sz="4400" b="1" dirty="0" smtClean="0">
              <a:ln w="19050">
                <a:solidFill>
                  <a:srgbClr val="4F271C">
                    <a:tint val="1000"/>
                  </a:srgbClr>
                </a:solidFill>
                <a:prstDash val="solid"/>
              </a:ln>
              <a:solidFill>
                <a:srgbClr val="C32D2E"/>
              </a:solidFill>
              <a:effectLst>
                <a:outerShdw blurRad="50000" dist="50800" dir="7500000" algn="tl">
                  <a:srgbClr val="000000">
                    <a:shade val="5000"/>
                    <a:alpha val="35000"/>
                  </a:srgbClr>
                </a:outerShdw>
              </a:effectLst>
              <a:latin typeface="Britannic Bold" pitchFamily="34" charset="0"/>
            </a:endParaRPr>
          </a:p>
          <a:p>
            <a:pPr marL="365760" indent="-283464">
              <a:spcBef>
                <a:spcPts val="600"/>
              </a:spcBef>
              <a:buClr>
                <a:srgbClr val="3891A7"/>
              </a:buClr>
              <a:buSzPct val="80000"/>
              <a:buFont typeface="Wingdings 2"/>
              <a:buNone/>
              <a:defRPr/>
            </a:pPr>
            <a:endParaRPr lang="pl-PL" sz="3200" b="1" spc="150" dirty="0">
              <a:ln w="11430"/>
              <a:solidFill>
                <a:srgbClr val="F8F8F8"/>
              </a:solidFill>
            </a:endParaRPr>
          </a:p>
        </p:txBody>
      </p:sp>
    </p:spTree>
    <p:extLst>
      <p:ext uri="{BB962C8B-B14F-4D97-AF65-F5344CB8AC3E}">
        <p14:creationId xmlns:p14="http://schemas.microsoft.com/office/powerpoint/2010/main" val="406393854"/>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692696"/>
            <a:ext cx="7498080" cy="114300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5400" b="1" i="1" dirty="0" err="1" smtClean="0">
                <a:ln/>
                <a:solidFill>
                  <a:schemeClr val="accent5">
                    <a:tint val="50000"/>
                    <a:satMod val="180000"/>
                  </a:schemeClr>
                </a:solidFill>
                <a:effectLst/>
                <a:latin typeface="Algerian" pitchFamily="82" charset="0"/>
              </a:rPr>
              <a:t>Suppen</a:t>
            </a:r>
            <a:r>
              <a:rPr lang="pl-PL" sz="5400" b="1" i="1" dirty="0" smtClean="0">
                <a:ln/>
                <a:solidFill>
                  <a:schemeClr val="accent5">
                    <a:tint val="50000"/>
                    <a:satMod val="180000"/>
                  </a:schemeClr>
                </a:solidFill>
                <a:effectLst/>
                <a:latin typeface="Algerian" pitchFamily="82" charset="0"/>
              </a:rPr>
              <a:t> </a:t>
            </a:r>
            <a:r>
              <a:rPr lang="pl-PL" sz="5400" b="1" i="1" dirty="0" err="1" smtClean="0">
                <a:ln/>
                <a:solidFill>
                  <a:schemeClr val="accent5">
                    <a:tint val="50000"/>
                    <a:satMod val="180000"/>
                  </a:schemeClr>
                </a:solidFill>
                <a:effectLst/>
                <a:latin typeface="Algerian" pitchFamily="82" charset="0"/>
              </a:rPr>
              <a:t>und</a:t>
            </a:r>
            <a:r>
              <a:rPr lang="pl-PL" sz="5400" b="1" i="1" dirty="0" smtClean="0">
                <a:ln/>
                <a:solidFill>
                  <a:schemeClr val="accent5">
                    <a:tint val="50000"/>
                    <a:satMod val="180000"/>
                  </a:schemeClr>
                </a:solidFill>
                <a:effectLst/>
                <a:latin typeface="Algerian" pitchFamily="82" charset="0"/>
              </a:rPr>
              <a:t> </a:t>
            </a:r>
            <a:r>
              <a:rPr lang="pl-PL" sz="5400" b="1" i="1" dirty="0" err="1" smtClean="0">
                <a:ln/>
                <a:solidFill>
                  <a:schemeClr val="accent5">
                    <a:tint val="50000"/>
                    <a:satMod val="180000"/>
                  </a:schemeClr>
                </a:solidFill>
                <a:effectLst/>
                <a:latin typeface="Algerian" pitchFamily="82" charset="0"/>
              </a:rPr>
              <a:t>Schnapp</a:t>
            </a:r>
            <a:endParaRPr lang="pl-PL" sz="5400" b="1" i="1" dirty="0">
              <a:ln/>
              <a:solidFill>
                <a:schemeClr val="accent5">
                  <a:tint val="50000"/>
                  <a:satMod val="180000"/>
                </a:schemeClr>
              </a:solidFill>
              <a:effectLst/>
              <a:latin typeface="Algerian" pitchFamily="82" charset="0"/>
            </a:endParaRPr>
          </a:p>
        </p:txBody>
      </p:sp>
      <p:pic>
        <p:nvPicPr>
          <p:cNvPr id="4" name="Symbol zastępczy zawartości 6" descr="preview.jpg"/>
          <p:cNvPicPr>
            <a:picLocks noGrp="1" noChangeAspect="1"/>
          </p:cNvPicPr>
          <p:nvPr>
            <p:ph idx="1"/>
          </p:nvPr>
        </p:nvPicPr>
        <p:blipFill>
          <a:blip r:embed="rId2" cstate="print"/>
          <a:stretch>
            <a:fillRect/>
          </a:stretch>
        </p:blipFill>
        <p:spPr>
          <a:xfrm>
            <a:off x="2555776" y="2060848"/>
            <a:ext cx="4896544" cy="4051514"/>
          </a:xfrm>
        </p:spPr>
      </p:pic>
    </p:spTree>
    <p:extLst>
      <p:ext uri="{BB962C8B-B14F-4D97-AF65-F5344CB8AC3E}">
        <p14:creationId xmlns:p14="http://schemas.microsoft.com/office/powerpoint/2010/main" val="110489705"/>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tatic.freepik.com/darmowe-zdjecie/projekt-restauracji-menu-kuchni-materia%C5%82u-wektor_15-9722.jpg"/>
          <p:cNvPicPr>
            <a:picLocks noChangeAspect="1" noChangeArrowheads="1"/>
          </p:cNvPicPr>
          <p:nvPr/>
        </p:nvPicPr>
        <p:blipFill>
          <a:blip r:embed="rId2" cstate="print"/>
          <a:srcRect/>
          <a:stretch>
            <a:fillRect/>
          </a:stretch>
        </p:blipFill>
        <p:spPr bwMode="auto">
          <a:xfrm>
            <a:off x="974939" y="994796"/>
            <a:ext cx="4269867" cy="4608512"/>
          </a:xfrm>
          <a:prstGeom prst="ellipse">
            <a:avLst/>
          </a:prstGeom>
          <a:ln>
            <a:noFill/>
          </a:ln>
          <a:effectLst>
            <a:softEdge rad="112500"/>
          </a:effectLst>
        </p:spPr>
      </p:pic>
      <p:sp>
        <p:nvSpPr>
          <p:cNvPr id="6" name="Symbol zastępczy zawartości 2"/>
          <p:cNvSpPr txBox="1">
            <a:spLocks/>
          </p:cNvSpPr>
          <p:nvPr/>
        </p:nvSpPr>
        <p:spPr>
          <a:xfrm>
            <a:off x="4427984" y="2780928"/>
            <a:ext cx="3960440" cy="2304256"/>
          </a:xfrm>
          <a:prstGeom prst="rect">
            <a:avLst/>
          </a:prstGeom>
        </p:spPr>
        <p:txBody>
          <a:bodyPr numCol="1">
            <a:normAutofit/>
            <a:scene3d>
              <a:camera prst="orthographicFront"/>
              <a:lightRig rig="soft" dir="t">
                <a:rot lat="0" lon="0" rev="10800000"/>
              </a:lightRig>
            </a:scene3d>
            <a:sp3d>
              <a:contourClr>
                <a:srgbClr val="DDDDDD"/>
              </a:contourClr>
            </a:sp3d>
          </a:bodyPr>
          <a:lstStyle/>
          <a:p>
            <a:pPr marL="365760" lvl="0" indent="-283464" algn="ctr">
              <a:spcBef>
                <a:spcPts val="600"/>
              </a:spcBef>
              <a:buClr>
                <a:schemeClr val="accent1"/>
              </a:buClr>
              <a:buSzPct val="80000"/>
              <a:defRPr/>
            </a:pPr>
            <a:r>
              <a:rPr lang="pl-PL" sz="4400" b="1"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pitchFamily="34" charset="0"/>
              </a:rPr>
              <a:t>Bawarskie specjały</a:t>
            </a:r>
            <a:endParaRPr kumimoji="0" lang="pl-PL" sz="3600" b="1" i="0" u="none" strike="noStrike" kern="120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Britannic Bold"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pl-PL" sz="3200" b="1" i="0" u="none" strike="noStrike" kern="1200" spc="150" normalizeH="0" baseline="0" noProof="0" dirty="0">
              <a:ln w="11430"/>
              <a:solidFill>
                <a:srgbClr val="F8F8F8"/>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498080" cy="1143000"/>
          </a:xfrm>
        </p:spPr>
        <p:txBody>
          <a:bodyPr>
            <a:normAutofit/>
          </a:bodyPr>
          <a:lstStyle/>
          <a:p>
            <a:pPr algn="ctr"/>
            <a:r>
              <a:rPr lang="en-US" b="1" dirty="0" err="1" smtClean="0">
                <a:latin typeface="Agency FB" pitchFamily="34" charset="0"/>
              </a:rPr>
              <a:t>Pilzsuppe</a:t>
            </a:r>
            <a:r>
              <a:rPr lang="pl-PL" b="1" dirty="0" smtClean="0">
                <a:latin typeface="Agency FB" pitchFamily="34" charset="0"/>
              </a:rPr>
              <a:t/>
            </a:r>
            <a:br>
              <a:rPr lang="pl-PL" b="1" dirty="0" smtClean="0">
                <a:latin typeface="Agency FB" pitchFamily="34" charset="0"/>
              </a:rPr>
            </a:br>
            <a:r>
              <a:rPr lang="pl-PL" sz="1600" b="1" dirty="0" smtClean="0">
                <a:latin typeface="Agency FB" pitchFamily="34" charset="0"/>
              </a:rPr>
              <a:t>Preis: 5 Euro</a:t>
            </a:r>
            <a:endParaRPr lang="pl-PL" sz="1600" dirty="0">
              <a:latin typeface="Agency FB" pitchFamily="34" charset="0"/>
            </a:endParaRPr>
          </a:p>
        </p:txBody>
      </p:sp>
      <p:sp>
        <p:nvSpPr>
          <p:cNvPr id="3" name="Symbol zastępczy zawartości 2"/>
          <p:cNvSpPr>
            <a:spLocks noGrp="1"/>
          </p:cNvSpPr>
          <p:nvPr>
            <p:ph idx="1"/>
          </p:nvPr>
        </p:nvSpPr>
        <p:spPr>
          <a:xfrm>
            <a:off x="1331640" y="4217640"/>
            <a:ext cx="7498080" cy="2640360"/>
          </a:xfrm>
        </p:spPr>
        <p:txBody>
          <a:bodyPr>
            <a:normAutofit fontScale="62500" lnSpcReduction="20000"/>
          </a:bodyPr>
          <a:lstStyle/>
          <a:p>
            <a:pPr algn="ctr">
              <a:buNone/>
            </a:pPr>
            <a:r>
              <a:rPr lang="de-DE" i="1" dirty="0" smtClean="0">
                <a:latin typeface="Californian FB" pitchFamily="18" charset="0"/>
              </a:rPr>
              <a:t>Pilzsuppe ist bairisch Schwammerlsuppe, ist eine Suppe aus frischen oder getrockneten Speisepilzen.. Als Grundlage dienen in der Regel Champignons, Pfifferlinge oder Steinpilze, auch gemischte gesammelte nach Saison wie z. B. Maronen, Parasole, Wiesenchampignons und Schopftintlinge.</a:t>
            </a:r>
          </a:p>
          <a:p>
            <a:pPr algn="ctr">
              <a:buNone/>
            </a:pPr>
            <a:r>
              <a:rPr lang="de-DE" i="1" dirty="0" smtClean="0">
                <a:latin typeface="Californian FB" pitchFamily="18" charset="0"/>
              </a:rPr>
              <a:t>Zur Zubereitung gibt es </a:t>
            </a:r>
            <a:r>
              <a:rPr lang="de-DE" i="1" dirty="0" err="1" smtClean="0">
                <a:latin typeface="Californian FB" pitchFamily="18" charset="0"/>
              </a:rPr>
              <a:t>geheimnis</a:t>
            </a:r>
            <a:r>
              <a:rPr lang="de-DE" i="1" dirty="0" smtClean="0">
                <a:latin typeface="Californian FB" pitchFamily="18" charset="0"/>
              </a:rPr>
              <a:t> zahlreiche Rezepte.</a:t>
            </a:r>
          </a:p>
          <a:p>
            <a:pPr algn="ctr">
              <a:buNone/>
            </a:pPr>
            <a:r>
              <a:rPr lang="de-DE" i="1" dirty="0" smtClean="0">
                <a:latin typeface="Californian FB" pitchFamily="18" charset="0"/>
              </a:rPr>
              <a:t>In Bayern wird als Schwammerlsuppe in der Regel eine mit Sahne und Mehlschwitze gebundene Suppe aus frischen Pfifferlingen mit einem Semmelknödel serviert.</a:t>
            </a:r>
            <a:endParaRPr lang="pl-PL" i="1" dirty="0">
              <a:latin typeface="Californian FB" pitchFamily="18" charset="0"/>
            </a:endParaRPr>
          </a:p>
        </p:txBody>
      </p:sp>
      <p:pic>
        <p:nvPicPr>
          <p:cNvPr id="82946" name="Picture 2" descr="http://www.daserste.de/unterhaltung/koch-show/tim-maelzer-kocht/sendung/2012/pilzsuppe-102~_v-varm_db4054.jpg"/>
          <p:cNvPicPr>
            <a:picLocks noChangeAspect="1" noChangeArrowheads="1"/>
          </p:cNvPicPr>
          <p:nvPr/>
        </p:nvPicPr>
        <p:blipFill>
          <a:blip r:embed="rId3" cstate="print"/>
          <a:srcRect/>
          <a:stretch>
            <a:fillRect/>
          </a:stretch>
        </p:blipFill>
        <p:spPr bwMode="auto">
          <a:xfrm>
            <a:off x="1043608" y="1412776"/>
            <a:ext cx="3960440" cy="2594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948" name="Picture 4" descr="http://www.lz-rheinland.de/images/lzr/2011_49_HFam_Pilzsuppe.jpg"/>
          <p:cNvPicPr>
            <a:picLocks noChangeAspect="1" noChangeArrowheads="1"/>
          </p:cNvPicPr>
          <p:nvPr/>
        </p:nvPicPr>
        <p:blipFill>
          <a:blip r:embed="rId4" cstate="print"/>
          <a:srcRect/>
          <a:stretch>
            <a:fillRect/>
          </a:stretch>
        </p:blipFill>
        <p:spPr bwMode="auto">
          <a:xfrm>
            <a:off x="5076056" y="1340768"/>
            <a:ext cx="3803238"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3117833"/>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498080" cy="1143000"/>
          </a:xfrm>
        </p:spPr>
        <p:txBody>
          <a:bodyPr>
            <a:normAutofit/>
          </a:bodyPr>
          <a:lstStyle/>
          <a:p>
            <a:pPr algn="ctr"/>
            <a:r>
              <a:rPr lang="en-US" b="1" dirty="0" err="1" smtClean="0">
                <a:latin typeface="Agency FB" pitchFamily="34" charset="0"/>
              </a:rPr>
              <a:t>Semmelknödel</a:t>
            </a:r>
            <a:r>
              <a:rPr lang="pl-PL" b="1" dirty="0" smtClean="0">
                <a:latin typeface="Agency FB" pitchFamily="34" charset="0"/>
              </a:rPr>
              <a:t/>
            </a:r>
            <a:br>
              <a:rPr lang="pl-PL" b="1" dirty="0" smtClean="0">
                <a:latin typeface="Agency FB" pitchFamily="34" charset="0"/>
              </a:rPr>
            </a:br>
            <a:r>
              <a:rPr lang="pl-PL" sz="1600" b="1" dirty="0" smtClean="0">
                <a:latin typeface="Agency FB" pitchFamily="34" charset="0"/>
              </a:rPr>
              <a:t>Preis: 5 Euro</a:t>
            </a:r>
            <a:endParaRPr lang="pl-PL" sz="1600" dirty="0">
              <a:latin typeface="Agency FB" pitchFamily="34" charset="0"/>
            </a:endParaRPr>
          </a:p>
        </p:txBody>
      </p:sp>
      <p:sp>
        <p:nvSpPr>
          <p:cNvPr id="3" name="Symbol zastępczy zawartości 2"/>
          <p:cNvSpPr>
            <a:spLocks noGrp="1"/>
          </p:cNvSpPr>
          <p:nvPr>
            <p:ph idx="1"/>
          </p:nvPr>
        </p:nvSpPr>
        <p:spPr>
          <a:xfrm>
            <a:off x="1259632" y="1196752"/>
            <a:ext cx="7498080" cy="2413248"/>
          </a:xfrm>
        </p:spPr>
        <p:txBody>
          <a:bodyPr>
            <a:normAutofit/>
          </a:bodyPr>
          <a:lstStyle/>
          <a:p>
            <a:pPr algn="ctr">
              <a:buNone/>
            </a:pPr>
            <a:r>
              <a:rPr lang="pl-PL" sz="1600" i="1" dirty="0" smtClean="0">
                <a:latin typeface="Californian FB" pitchFamily="18" charset="0"/>
                <a:cs typeface="Andalus" pitchFamily="18" charset="-78"/>
              </a:rPr>
              <a:t>     </a:t>
            </a:r>
            <a:r>
              <a:rPr lang="de-DE" sz="1600" i="1" dirty="0" smtClean="0">
                <a:latin typeface="Californian FB" pitchFamily="18" charset="0"/>
                <a:cs typeface="Andalus" pitchFamily="18" charset="-78"/>
              </a:rPr>
              <a:t>Semmelknödel sind eine Spezialität der süddeutschen, österreichischen und böhmischen</a:t>
            </a:r>
            <a:r>
              <a:rPr lang="pl-PL" sz="1600" i="1" dirty="0" smtClean="0">
                <a:latin typeface="Californian FB" pitchFamily="18" charset="0"/>
                <a:cs typeface="Andalus" pitchFamily="18" charset="-78"/>
              </a:rPr>
              <a:t> </a:t>
            </a:r>
            <a:r>
              <a:rPr lang="de-DE" sz="1600" i="1" dirty="0" smtClean="0">
                <a:latin typeface="Californian FB" pitchFamily="18" charset="0"/>
                <a:cs typeface="Andalus" pitchFamily="18" charset="-78"/>
              </a:rPr>
              <a:t>Küche</a:t>
            </a:r>
            <a:r>
              <a:rPr lang="pl-PL" sz="1600" i="1" dirty="0" smtClean="0">
                <a:latin typeface="Californian FB" pitchFamily="18" charset="0"/>
                <a:cs typeface="Andalus" pitchFamily="18" charset="-78"/>
              </a:rPr>
              <a:t>.  </a:t>
            </a:r>
            <a:r>
              <a:rPr lang="de-DE" sz="1600" i="1" dirty="0" smtClean="0">
                <a:latin typeface="Californian FB" pitchFamily="18" charset="0"/>
                <a:cs typeface="Andalus" pitchFamily="18" charset="-78"/>
              </a:rPr>
              <a:t>Sie werden als Beilage zu Gerichten wie Schweinsbraten gemeinsam mit Sauerkraut, Saurem </a:t>
            </a:r>
            <a:r>
              <a:rPr lang="de-DE" sz="1600" i="1" dirty="0" err="1" smtClean="0">
                <a:latin typeface="Californian FB" pitchFamily="18" charset="0"/>
                <a:cs typeface="Andalus" pitchFamily="18" charset="-78"/>
              </a:rPr>
              <a:t>Lüngerl</a:t>
            </a:r>
            <a:r>
              <a:rPr lang="de-DE" sz="1600" i="1" dirty="0" smtClean="0">
                <a:latin typeface="Californian FB" pitchFamily="18" charset="0"/>
                <a:cs typeface="Andalus" pitchFamily="18" charset="-78"/>
              </a:rPr>
              <a:t> (österr. Beuschel), Linsengerichten oder Pilzen in Sahnesauce serviert</a:t>
            </a:r>
            <a:r>
              <a:rPr lang="pl-PL" sz="1600" i="1" dirty="0" smtClean="0">
                <a:latin typeface="Californian FB" pitchFamily="18" charset="0"/>
                <a:cs typeface="Andalus" pitchFamily="18" charset="-78"/>
              </a:rPr>
              <a:t>.  </a:t>
            </a:r>
          </a:p>
          <a:p>
            <a:pPr algn="ctr">
              <a:buNone/>
            </a:pPr>
            <a:r>
              <a:rPr lang="de-DE" sz="1600" i="1" dirty="0" smtClean="0">
                <a:latin typeface="Californian FB" pitchFamily="18" charset="0"/>
                <a:cs typeface="Andalus" pitchFamily="18" charset="-78"/>
              </a:rPr>
              <a:t>Als Variante kann dem Knödelteig noch durchwachsener Speck hinzugefügt werden – diese Tiroler Knödel, wie die Speckknödel auch genannt werden, serviert man mit Salat oder Sauerkraut oder in der Suppe. </a:t>
            </a:r>
            <a:r>
              <a:rPr lang="de-DE" sz="1600" i="1" dirty="0" err="1" smtClean="0">
                <a:latin typeface="Californian FB" pitchFamily="18" charset="0"/>
                <a:cs typeface="Andalus" pitchFamily="18" charset="-78"/>
              </a:rPr>
              <a:t>Grammelknödel</a:t>
            </a:r>
            <a:r>
              <a:rPr lang="de-DE" sz="1600" i="1" dirty="0" smtClean="0">
                <a:latin typeface="Californian FB" pitchFamily="18" charset="0"/>
                <a:cs typeface="Andalus" pitchFamily="18" charset="-78"/>
              </a:rPr>
              <a:t> sind mit ausgelassenem Speck  gefüllt.</a:t>
            </a:r>
            <a:r>
              <a:rPr lang="pl-PL" sz="1600" i="1" dirty="0" smtClean="0">
                <a:latin typeface="Californian FB" pitchFamily="18" charset="0"/>
                <a:cs typeface="Andalus" pitchFamily="18" charset="-78"/>
              </a:rPr>
              <a:t>  </a:t>
            </a:r>
          </a:p>
          <a:p>
            <a:pPr algn="ctr">
              <a:buNone/>
            </a:pPr>
            <a:r>
              <a:rPr lang="de-DE" sz="1600" i="1" dirty="0" smtClean="0">
                <a:latin typeface="Californian FB" pitchFamily="18" charset="0"/>
                <a:cs typeface="Andalus" pitchFamily="18" charset="-78"/>
              </a:rPr>
              <a:t>Übrig gebliebene Semmelknödel vom Vortag werden als Geröstete Knödel in Scheiben geschnitten, in der Pfanne knusprig gebraten und zum Beispiel mit Spiegelei und Salat gereicht. </a:t>
            </a:r>
            <a:endParaRPr lang="pl-PL" sz="1600" i="1" dirty="0">
              <a:latin typeface="Californian FB" pitchFamily="18" charset="0"/>
              <a:cs typeface="Andalus" pitchFamily="18" charset="-78"/>
            </a:endParaRPr>
          </a:p>
        </p:txBody>
      </p:sp>
      <p:pic>
        <p:nvPicPr>
          <p:cNvPr id="81922" name="Picture 2" descr="http://data2.blog.de/media/710/639710_ea4e4649f7_o.jpeg"/>
          <p:cNvPicPr>
            <a:picLocks noChangeAspect="1" noChangeArrowheads="1"/>
          </p:cNvPicPr>
          <p:nvPr/>
        </p:nvPicPr>
        <p:blipFill>
          <a:blip r:embed="rId2" cstate="print"/>
          <a:srcRect/>
          <a:stretch>
            <a:fillRect/>
          </a:stretch>
        </p:blipFill>
        <p:spPr bwMode="auto">
          <a:xfrm>
            <a:off x="1043608" y="3933056"/>
            <a:ext cx="3779912" cy="26648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1924" name="Picture 4" descr="http://www.lecker.de/media/redaktionell/leckerde/rezeptsammlungen/semmelknoedel/hbv_889/semmelknoedel-pfifferling.jpg"/>
          <p:cNvPicPr>
            <a:picLocks noChangeAspect="1" noChangeArrowheads="1"/>
          </p:cNvPicPr>
          <p:nvPr/>
        </p:nvPicPr>
        <p:blipFill>
          <a:blip r:embed="rId3" cstate="print"/>
          <a:srcRect/>
          <a:stretch>
            <a:fillRect/>
          </a:stretch>
        </p:blipFill>
        <p:spPr bwMode="auto">
          <a:xfrm>
            <a:off x="5076056" y="3861048"/>
            <a:ext cx="3600400" cy="2700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7993076"/>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b="1" dirty="0" err="1" smtClean="0">
                <a:latin typeface="Agency FB" pitchFamily="34" charset="0"/>
              </a:rPr>
              <a:t>Grießklößchen</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6 Euro</a:t>
            </a:r>
            <a:endParaRPr lang="pl-PL" sz="1800" dirty="0">
              <a:latin typeface="Agency FB" pitchFamily="34" charset="0"/>
            </a:endParaRPr>
          </a:p>
        </p:txBody>
      </p:sp>
      <p:sp>
        <p:nvSpPr>
          <p:cNvPr id="3" name="Symbol zastępczy zawartości 2"/>
          <p:cNvSpPr>
            <a:spLocks noGrp="1"/>
          </p:cNvSpPr>
          <p:nvPr>
            <p:ph idx="1"/>
          </p:nvPr>
        </p:nvSpPr>
        <p:spPr>
          <a:xfrm>
            <a:off x="3131840" y="1412776"/>
            <a:ext cx="2843808" cy="4835624"/>
          </a:xfrm>
        </p:spPr>
        <p:txBody>
          <a:bodyPr>
            <a:normAutofit fontScale="25000" lnSpcReduction="20000"/>
          </a:bodyPr>
          <a:lstStyle/>
          <a:p>
            <a:pPr algn="ctr">
              <a:buNone/>
            </a:pPr>
            <a:endParaRPr lang="pl-PL" sz="7200" i="1" dirty="0" smtClean="0">
              <a:latin typeface="Californian FB" pitchFamily="18" charset="0"/>
            </a:endParaRPr>
          </a:p>
          <a:p>
            <a:pPr algn="ctr">
              <a:buNone/>
            </a:pPr>
            <a:endParaRPr lang="pl-PL" sz="7200" i="1" dirty="0" smtClean="0">
              <a:latin typeface="Californian FB" pitchFamily="18" charset="0"/>
            </a:endParaRPr>
          </a:p>
          <a:p>
            <a:pPr algn="ctr">
              <a:buNone/>
            </a:pPr>
            <a:r>
              <a:rPr lang="pl-PL" sz="7200" i="1" dirty="0" smtClean="0">
                <a:latin typeface="Californian FB" pitchFamily="18" charset="0"/>
              </a:rPr>
              <a:t>      </a:t>
            </a:r>
            <a:r>
              <a:rPr lang="en-US" sz="7200" i="1" dirty="0" err="1" smtClean="0">
                <a:latin typeface="Californian FB" pitchFamily="18" charset="0"/>
              </a:rPr>
              <a:t>Grießklößchen</a:t>
            </a:r>
            <a:r>
              <a:rPr lang="en-US" sz="7200" i="1" dirty="0" smtClean="0">
                <a:latin typeface="Californian FB" pitchFamily="18" charset="0"/>
              </a:rPr>
              <a:t> </a:t>
            </a:r>
            <a:r>
              <a:rPr lang="en-US" sz="7200" i="1" dirty="0" err="1" smtClean="0">
                <a:latin typeface="Californian FB" pitchFamily="18" charset="0"/>
              </a:rPr>
              <a:t>sind</a:t>
            </a:r>
            <a:r>
              <a:rPr lang="en-US" sz="7200" i="1" dirty="0" smtClean="0">
                <a:latin typeface="Californian FB" pitchFamily="18" charset="0"/>
              </a:rPr>
              <a:t> </a:t>
            </a:r>
            <a:r>
              <a:rPr lang="en-US" sz="7200" i="1" dirty="0" err="1" smtClean="0">
                <a:latin typeface="Californian FB" pitchFamily="18" charset="0"/>
              </a:rPr>
              <a:t>Klöße</a:t>
            </a:r>
            <a:r>
              <a:rPr lang="en-US" sz="7200" i="1" dirty="0" smtClean="0">
                <a:latin typeface="Californian FB" pitchFamily="18" charset="0"/>
              </a:rPr>
              <a:t> </a:t>
            </a:r>
            <a:r>
              <a:rPr lang="en-US" sz="7200" i="1" dirty="0" err="1" smtClean="0">
                <a:latin typeface="Californian FB" pitchFamily="18" charset="0"/>
              </a:rPr>
              <a:t>aus</a:t>
            </a:r>
            <a:r>
              <a:rPr lang="en-US" sz="7200" i="1" dirty="0" smtClean="0">
                <a:latin typeface="Californian FB" pitchFamily="18" charset="0"/>
              </a:rPr>
              <a:t> </a:t>
            </a:r>
            <a:r>
              <a:rPr lang="en-US" sz="7200" i="1" dirty="0" err="1" smtClean="0">
                <a:latin typeface="Californian FB" pitchFamily="18" charset="0"/>
              </a:rPr>
              <a:t>Grieß</a:t>
            </a:r>
            <a:r>
              <a:rPr lang="en-US" sz="7200" i="1" dirty="0" smtClean="0">
                <a:latin typeface="Californian FB" pitchFamily="18" charset="0"/>
              </a:rPr>
              <a:t>, </a:t>
            </a:r>
            <a:r>
              <a:rPr lang="en-US" sz="7200" i="1" dirty="0" err="1" smtClean="0">
                <a:latin typeface="Californian FB" pitchFamily="18" charset="0"/>
              </a:rPr>
              <a:t>Milch</a:t>
            </a:r>
            <a:r>
              <a:rPr lang="en-US" sz="7200" i="1" dirty="0" smtClean="0">
                <a:latin typeface="Californian FB" pitchFamily="18" charset="0"/>
              </a:rPr>
              <a:t>, </a:t>
            </a:r>
            <a:r>
              <a:rPr lang="en-US" sz="7200" i="1" dirty="0" err="1" smtClean="0">
                <a:latin typeface="Californian FB" pitchFamily="18" charset="0"/>
              </a:rPr>
              <a:t>Eiern</a:t>
            </a:r>
            <a:r>
              <a:rPr lang="en-US" sz="7200" i="1" dirty="0" smtClean="0">
                <a:latin typeface="Californian FB" pitchFamily="18" charset="0"/>
              </a:rPr>
              <a:t> und Butter. </a:t>
            </a:r>
            <a:r>
              <a:rPr lang="en-US" sz="7200" i="1" dirty="0" err="1" smtClean="0">
                <a:latin typeface="Californian FB" pitchFamily="18" charset="0"/>
              </a:rPr>
              <a:t>Sie</a:t>
            </a:r>
            <a:r>
              <a:rPr lang="en-US" sz="7200" i="1" dirty="0" smtClean="0">
                <a:latin typeface="Californian FB" pitchFamily="18" charset="0"/>
              </a:rPr>
              <a:t> </a:t>
            </a:r>
            <a:r>
              <a:rPr lang="en-US" sz="7200" i="1" dirty="0" err="1" smtClean="0">
                <a:latin typeface="Californian FB" pitchFamily="18" charset="0"/>
              </a:rPr>
              <a:t>werden</a:t>
            </a:r>
            <a:r>
              <a:rPr lang="en-US" sz="7200" i="1" dirty="0" smtClean="0">
                <a:latin typeface="Californian FB" pitchFamily="18" charset="0"/>
              </a:rPr>
              <a:t> </a:t>
            </a:r>
            <a:r>
              <a:rPr lang="en-US" sz="7200" i="1" dirty="0" err="1" smtClean="0">
                <a:latin typeface="Californian FB" pitchFamily="18" charset="0"/>
              </a:rPr>
              <a:t>als</a:t>
            </a:r>
            <a:r>
              <a:rPr lang="en-US" sz="7200" i="1" dirty="0" smtClean="0">
                <a:latin typeface="Californian FB" pitchFamily="18" charset="0"/>
              </a:rPr>
              <a:t> </a:t>
            </a:r>
            <a:r>
              <a:rPr lang="en-US" sz="7200" i="1" dirty="0" err="1" smtClean="0">
                <a:latin typeface="Californian FB" pitchFamily="18" charset="0"/>
              </a:rPr>
              <a:t>sättigende</a:t>
            </a:r>
            <a:r>
              <a:rPr lang="en-US" sz="7200" i="1" dirty="0" smtClean="0">
                <a:latin typeface="Californian FB" pitchFamily="18" charset="0"/>
              </a:rPr>
              <a:t> </a:t>
            </a:r>
            <a:r>
              <a:rPr lang="en-US" sz="7200" i="1" dirty="0" err="1" smtClean="0">
                <a:latin typeface="Californian FB" pitchFamily="18" charset="0"/>
              </a:rPr>
              <a:t>Suppeneinlage</a:t>
            </a:r>
            <a:r>
              <a:rPr lang="en-US" sz="7200" i="1" dirty="0" smtClean="0">
                <a:latin typeface="Californian FB" pitchFamily="18" charset="0"/>
              </a:rPr>
              <a:t> </a:t>
            </a:r>
            <a:r>
              <a:rPr lang="en-US" sz="7200" i="1" dirty="0" err="1" smtClean="0">
                <a:latin typeface="Californian FB" pitchFamily="18" charset="0"/>
              </a:rPr>
              <a:t>oder</a:t>
            </a:r>
            <a:r>
              <a:rPr lang="en-US" sz="7200" i="1" dirty="0" smtClean="0">
                <a:latin typeface="Californian FB" pitchFamily="18" charset="0"/>
              </a:rPr>
              <a:t> </a:t>
            </a:r>
            <a:r>
              <a:rPr lang="en-US" sz="7200" i="1" dirty="0" err="1" smtClean="0">
                <a:latin typeface="Californian FB" pitchFamily="18" charset="0"/>
              </a:rPr>
              <a:t>überbacken</a:t>
            </a:r>
            <a:r>
              <a:rPr lang="en-US" sz="7200" i="1" dirty="0" smtClean="0">
                <a:latin typeface="Californian FB" pitchFamily="18" charset="0"/>
              </a:rPr>
              <a:t> </a:t>
            </a:r>
            <a:r>
              <a:rPr lang="en-US" sz="7200" i="1" dirty="0" err="1" smtClean="0">
                <a:latin typeface="Californian FB" pitchFamily="18" charset="0"/>
              </a:rPr>
              <a:t>gereicht</a:t>
            </a:r>
            <a:r>
              <a:rPr lang="en-US" sz="7200" i="1" dirty="0" smtClean="0">
                <a:latin typeface="Californian FB" pitchFamily="18" charset="0"/>
              </a:rPr>
              <a:t>. </a:t>
            </a:r>
            <a:r>
              <a:rPr lang="en-US" sz="7200" i="1" dirty="0" err="1" smtClean="0">
                <a:latin typeface="Californian FB" pitchFamily="18" charset="0"/>
              </a:rPr>
              <a:t>Gesüßt</a:t>
            </a:r>
            <a:r>
              <a:rPr lang="en-US" sz="7200" i="1" dirty="0" smtClean="0">
                <a:latin typeface="Californian FB" pitchFamily="18" charset="0"/>
              </a:rPr>
              <a:t> </a:t>
            </a:r>
            <a:r>
              <a:rPr lang="en-US" sz="7200" i="1" dirty="0" err="1" smtClean="0">
                <a:latin typeface="Californian FB" pitchFamily="18" charset="0"/>
              </a:rPr>
              <a:t>sind</a:t>
            </a:r>
            <a:r>
              <a:rPr lang="en-US" sz="7200" i="1" dirty="0" smtClean="0">
                <a:latin typeface="Californian FB" pitchFamily="18" charset="0"/>
              </a:rPr>
              <a:t> </a:t>
            </a:r>
            <a:r>
              <a:rPr lang="en-US" sz="7200" i="1" dirty="0" err="1" smtClean="0">
                <a:latin typeface="Californian FB" pitchFamily="18" charset="0"/>
              </a:rPr>
              <a:t>Grießklößchen</a:t>
            </a:r>
            <a:r>
              <a:rPr lang="en-US" sz="7200" i="1" dirty="0" smtClean="0">
                <a:latin typeface="Californian FB" pitchFamily="18" charset="0"/>
              </a:rPr>
              <a:t> </a:t>
            </a:r>
            <a:r>
              <a:rPr lang="en-US" sz="7200" i="1" dirty="0" err="1" smtClean="0">
                <a:latin typeface="Californian FB" pitchFamily="18" charset="0"/>
              </a:rPr>
              <a:t>als</a:t>
            </a:r>
            <a:r>
              <a:rPr lang="en-US" sz="7200" i="1" dirty="0" smtClean="0">
                <a:latin typeface="Californian FB" pitchFamily="18" charset="0"/>
              </a:rPr>
              <a:t> </a:t>
            </a:r>
            <a:r>
              <a:rPr lang="en-US" sz="7200" i="1" dirty="0" err="1" smtClean="0">
                <a:latin typeface="Californian FB" pitchFamily="18" charset="0"/>
              </a:rPr>
              <a:t>Nachtisch</a:t>
            </a:r>
            <a:r>
              <a:rPr lang="en-US" sz="7200" i="1" dirty="0" smtClean="0">
                <a:latin typeface="Californian FB" pitchFamily="18" charset="0"/>
              </a:rPr>
              <a:t> </a:t>
            </a:r>
            <a:r>
              <a:rPr lang="en-US" sz="7200" i="1" dirty="0" err="1" smtClean="0">
                <a:latin typeface="Californian FB" pitchFamily="18" charset="0"/>
              </a:rPr>
              <a:t>bekannt</a:t>
            </a:r>
            <a:r>
              <a:rPr lang="en-US" sz="7200" i="1" dirty="0" smtClean="0">
                <a:latin typeface="Californian FB" pitchFamily="18" charset="0"/>
              </a:rPr>
              <a:t>.</a:t>
            </a:r>
            <a:endParaRPr lang="pl-PL" sz="7200" i="1" dirty="0" smtClean="0">
              <a:latin typeface="Californian FB" pitchFamily="18" charset="0"/>
            </a:endParaRPr>
          </a:p>
          <a:p>
            <a:pPr algn="ctr">
              <a:buNone/>
            </a:pPr>
            <a:r>
              <a:rPr lang="en-US" sz="7200" i="1" dirty="0" err="1" smtClean="0">
                <a:latin typeface="Californian FB" pitchFamily="18" charset="0"/>
              </a:rPr>
              <a:t>Salzige</a:t>
            </a:r>
            <a:r>
              <a:rPr lang="en-US" sz="7200" i="1" dirty="0" smtClean="0">
                <a:latin typeface="Californian FB" pitchFamily="18" charset="0"/>
              </a:rPr>
              <a:t> </a:t>
            </a:r>
            <a:r>
              <a:rPr lang="en-US" sz="7200" i="1" dirty="0" err="1" smtClean="0">
                <a:latin typeface="Californian FB" pitchFamily="18" charset="0"/>
              </a:rPr>
              <a:t>Klöße</a:t>
            </a:r>
            <a:r>
              <a:rPr lang="en-US" sz="7200" i="1" dirty="0" smtClean="0">
                <a:latin typeface="Californian FB" pitchFamily="18" charset="0"/>
              </a:rPr>
              <a:t> </a:t>
            </a:r>
            <a:r>
              <a:rPr lang="en-US" sz="7200" i="1" dirty="0" err="1" smtClean="0">
                <a:latin typeface="Californian FB" pitchFamily="18" charset="0"/>
              </a:rPr>
              <a:t>können</a:t>
            </a:r>
            <a:r>
              <a:rPr lang="en-US" sz="7200" i="1" dirty="0" smtClean="0">
                <a:latin typeface="Californian FB" pitchFamily="18" charset="0"/>
              </a:rPr>
              <a:t> </a:t>
            </a:r>
            <a:r>
              <a:rPr lang="en-US" sz="7200" i="1" dirty="0" err="1" smtClean="0">
                <a:latin typeface="Californian FB" pitchFamily="18" charset="0"/>
              </a:rPr>
              <a:t>als</a:t>
            </a:r>
            <a:r>
              <a:rPr lang="en-US" sz="7200" i="1" dirty="0" smtClean="0">
                <a:latin typeface="Californian FB" pitchFamily="18" charset="0"/>
              </a:rPr>
              <a:t> </a:t>
            </a:r>
            <a:r>
              <a:rPr lang="en-US" sz="7200" i="1" dirty="0" err="1" smtClean="0">
                <a:latin typeface="Californian FB" pitchFamily="18" charset="0"/>
              </a:rPr>
              <a:t>Suppeneinlage</a:t>
            </a:r>
            <a:r>
              <a:rPr lang="en-US" sz="7200" i="1" dirty="0" smtClean="0">
                <a:latin typeface="Californian FB" pitchFamily="18" charset="0"/>
              </a:rPr>
              <a:t> </a:t>
            </a:r>
            <a:r>
              <a:rPr lang="en-US" sz="7200" i="1" dirty="0" err="1" smtClean="0">
                <a:latin typeface="Californian FB" pitchFamily="18" charset="0"/>
              </a:rPr>
              <a:t>verwendet</a:t>
            </a:r>
            <a:r>
              <a:rPr lang="en-US" sz="7200" i="1" dirty="0" smtClean="0">
                <a:latin typeface="Californian FB" pitchFamily="18" charset="0"/>
              </a:rPr>
              <a:t> </a:t>
            </a:r>
            <a:r>
              <a:rPr lang="en-US" sz="7200" i="1" dirty="0" err="1" smtClean="0">
                <a:latin typeface="Californian FB" pitchFamily="18" charset="0"/>
              </a:rPr>
              <a:t>oder</a:t>
            </a:r>
            <a:r>
              <a:rPr lang="en-US" sz="7200" i="1" dirty="0" smtClean="0">
                <a:latin typeface="Californian FB" pitchFamily="18" charset="0"/>
              </a:rPr>
              <a:t> </a:t>
            </a:r>
            <a:r>
              <a:rPr lang="en-US" sz="7200" i="1" dirty="0" err="1" smtClean="0">
                <a:latin typeface="Californian FB" pitchFamily="18" charset="0"/>
              </a:rPr>
              <a:t>im</a:t>
            </a:r>
            <a:r>
              <a:rPr lang="en-US" sz="7200" i="1" dirty="0" smtClean="0">
                <a:latin typeface="Californian FB" pitchFamily="18" charset="0"/>
              </a:rPr>
              <a:t> </a:t>
            </a:r>
            <a:r>
              <a:rPr lang="en-US" sz="7200" i="1" dirty="0" err="1" smtClean="0">
                <a:latin typeface="Californian FB" pitchFamily="18" charset="0"/>
              </a:rPr>
              <a:t>Ofen</a:t>
            </a:r>
            <a:r>
              <a:rPr lang="en-US" sz="7200" i="1" dirty="0" smtClean="0">
                <a:latin typeface="Californian FB" pitchFamily="18" charset="0"/>
              </a:rPr>
              <a:t> </a:t>
            </a:r>
            <a:r>
              <a:rPr lang="en-US" sz="7200" i="1" dirty="0" err="1" smtClean="0">
                <a:latin typeface="Californian FB" pitchFamily="18" charset="0"/>
              </a:rPr>
              <a:t>mit</a:t>
            </a:r>
            <a:r>
              <a:rPr lang="en-US" sz="7200" i="1" dirty="0" smtClean="0">
                <a:latin typeface="Californian FB" pitchFamily="18" charset="0"/>
              </a:rPr>
              <a:t> </a:t>
            </a:r>
            <a:r>
              <a:rPr lang="en-US" sz="7200" i="1" dirty="0" err="1" smtClean="0">
                <a:latin typeface="Californian FB" pitchFamily="18" charset="0"/>
              </a:rPr>
              <a:t>Käse</a:t>
            </a:r>
            <a:r>
              <a:rPr lang="en-US" sz="7200" i="1" dirty="0" smtClean="0">
                <a:latin typeface="Californian FB" pitchFamily="18" charset="0"/>
              </a:rPr>
              <a:t> </a:t>
            </a:r>
            <a:r>
              <a:rPr lang="en-US" sz="7200" i="1" dirty="0" err="1" smtClean="0">
                <a:latin typeface="Californian FB" pitchFamily="18" charset="0"/>
              </a:rPr>
              <a:t>überbacken</a:t>
            </a:r>
            <a:r>
              <a:rPr lang="en-US" sz="7200" i="1" dirty="0" smtClean="0">
                <a:latin typeface="Californian FB" pitchFamily="18" charset="0"/>
              </a:rPr>
              <a:t> </a:t>
            </a:r>
            <a:r>
              <a:rPr lang="en-US" sz="7200" i="1" dirty="0" err="1" smtClean="0">
                <a:latin typeface="Californian FB" pitchFamily="18" charset="0"/>
              </a:rPr>
              <a:t>werden</a:t>
            </a:r>
            <a:r>
              <a:rPr lang="en-US" sz="7200" i="1" dirty="0" smtClean="0">
                <a:latin typeface="Californian FB" pitchFamily="18" charset="0"/>
              </a:rPr>
              <a:t>. </a:t>
            </a:r>
            <a:r>
              <a:rPr lang="en-US" sz="7200" i="1" dirty="0" err="1" smtClean="0">
                <a:latin typeface="Californian FB" pitchFamily="18" charset="0"/>
              </a:rPr>
              <a:t>Süße</a:t>
            </a:r>
            <a:r>
              <a:rPr lang="en-US" sz="7200" i="1" dirty="0" smtClean="0">
                <a:latin typeface="Californian FB" pitchFamily="18" charset="0"/>
              </a:rPr>
              <a:t> </a:t>
            </a:r>
            <a:r>
              <a:rPr lang="en-US" sz="7200" i="1" dirty="0" err="1" smtClean="0">
                <a:latin typeface="Californian FB" pitchFamily="18" charset="0"/>
              </a:rPr>
              <a:t>Klöße</a:t>
            </a:r>
            <a:r>
              <a:rPr lang="en-US" sz="7200" i="1" dirty="0" smtClean="0">
                <a:latin typeface="Californian FB" pitchFamily="18" charset="0"/>
              </a:rPr>
              <a:t> </a:t>
            </a:r>
            <a:r>
              <a:rPr lang="en-US" sz="7200" i="1" dirty="0" err="1" smtClean="0">
                <a:latin typeface="Californian FB" pitchFamily="18" charset="0"/>
              </a:rPr>
              <a:t>werden</a:t>
            </a:r>
            <a:r>
              <a:rPr lang="en-US" sz="7200" i="1" dirty="0" smtClean="0">
                <a:latin typeface="Californian FB" pitchFamily="18" charset="0"/>
              </a:rPr>
              <a:t> </a:t>
            </a:r>
            <a:r>
              <a:rPr lang="en-US" sz="7200" i="1" dirty="0" err="1" smtClean="0">
                <a:latin typeface="Californian FB" pitchFamily="18" charset="0"/>
              </a:rPr>
              <a:t>meist</a:t>
            </a:r>
            <a:r>
              <a:rPr lang="en-US" sz="7200" i="1" dirty="0" smtClean="0">
                <a:latin typeface="Californian FB" pitchFamily="18" charset="0"/>
              </a:rPr>
              <a:t> in </a:t>
            </a:r>
            <a:r>
              <a:rPr lang="en-US" sz="7200" i="1" dirty="0" err="1" smtClean="0">
                <a:latin typeface="Californian FB" pitchFamily="18" charset="0"/>
              </a:rPr>
              <a:t>einer</a:t>
            </a:r>
            <a:r>
              <a:rPr lang="en-US" sz="7200" i="1" dirty="0" smtClean="0">
                <a:latin typeface="Californian FB" pitchFamily="18" charset="0"/>
              </a:rPr>
              <a:t> </a:t>
            </a:r>
            <a:r>
              <a:rPr lang="en-US" sz="7200" i="1" dirty="0" err="1" smtClean="0">
                <a:latin typeface="Californian FB" pitchFamily="18" charset="0"/>
              </a:rPr>
              <a:t>Schale</a:t>
            </a:r>
            <a:r>
              <a:rPr lang="en-US" sz="7200" i="1" dirty="0" smtClean="0">
                <a:latin typeface="Californian FB" pitchFamily="18" charset="0"/>
              </a:rPr>
              <a:t> </a:t>
            </a:r>
            <a:r>
              <a:rPr lang="en-US" sz="7200" i="1" dirty="0" err="1" smtClean="0">
                <a:latin typeface="Californian FB" pitchFamily="18" charset="0"/>
              </a:rPr>
              <a:t>mit</a:t>
            </a:r>
            <a:r>
              <a:rPr lang="en-US" sz="7200" i="1" dirty="0" smtClean="0">
                <a:latin typeface="Californian FB" pitchFamily="18" charset="0"/>
              </a:rPr>
              <a:t> </a:t>
            </a:r>
            <a:r>
              <a:rPr lang="en-US" sz="7200" i="1" dirty="0" err="1" smtClean="0">
                <a:latin typeface="Californian FB" pitchFamily="18" charset="0"/>
              </a:rPr>
              <a:t>Zimt</a:t>
            </a:r>
            <a:r>
              <a:rPr lang="en-US" sz="7200" i="1" dirty="0" smtClean="0">
                <a:latin typeface="Californian FB" pitchFamily="18" charset="0"/>
              </a:rPr>
              <a:t>, </a:t>
            </a:r>
            <a:r>
              <a:rPr lang="en-US" sz="7200" i="1" dirty="0" err="1" smtClean="0">
                <a:latin typeface="Californian FB" pitchFamily="18" charset="0"/>
              </a:rPr>
              <a:t>Zucker</a:t>
            </a:r>
            <a:r>
              <a:rPr lang="en-US" sz="7200" i="1" dirty="0" smtClean="0">
                <a:latin typeface="Californian FB" pitchFamily="18" charset="0"/>
              </a:rPr>
              <a:t> </a:t>
            </a:r>
            <a:r>
              <a:rPr lang="en-US" sz="7200" i="1" dirty="0" err="1" smtClean="0">
                <a:latin typeface="Californian FB" pitchFamily="18" charset="0"/>
              </a:rPr>
              <a:t>oder</a:t>
            </a:r>
            <a:r>
              <a:rPr lang="en-US" sz="7200" i="1" dirty="0" smtClean="0">
                <a:latin typeface="Californian FB" pitchFamily="18" charset="0"/>
              </a:rPr>
              <a:t> </a:t>
            </a:r>
            <a:r>
              <a:rPr lang="en-US" sz="7200" i="1" dirty="0" err="1" smtClean="0">
                <a:latin typeface="Californian FB" pitchFamily="18" charset="0"/>
              </a:rPr>
              <a:t>Kompott</a:t>
            </a:r>
            <a:r>
              <a:rPr lang="en-US" sz="7200" i="1" dirty="0" smtClean="0">
                <a:latin typeface="Californian FB" pitchFamily="18" charset="0"/>
              </a:rPr>
              <a:t> </a:t>
            </a:r>
            <a:r>
              <a:rPr lang="en-US" sz="7200" i="1" dirty="0" err="1" smtClean="0">
                <a:latin typeface="Californian FB" pitchFamily="18" charset="0"/>
              </a:rPr>
              <a:t>serviert</a:t>
            </a:r>
            <a:r>
              <a:rPr lang="en-US" sz="7200" i="1" dirty="0" smtClean="0">
                <a:latin typeface="Californian FB" pitchFamily="18" charset="0"/>
              </a:rPr>
              <a:t>. Analog </a:t>
            </a:r>
            <a:r>
              <a:rPr lang="en-US" sz="7200" i="1" dirty="0" err="1" smtClean="0">
                <a:latin typeface="Californian FB" pitchFamily="18" charset="0"/>
              </a:rPr>
              <a:t>zur</a:t>
            </a:r>
            <a:r>
              <a:rPr lang="en-US" sz="7200" i="1" dirty="0" smtClean="0">
                <a:latin typeface="Californian FB" pitchFamily="18" charset="0"/>
              </a:rPr>
              <a:t> </a:t>
            </a:r>
            <a:r>
              <a:rPr lang="en-US" sz="7200" i="1" dirty="0" err="1" smtClean="0">
                <a:latin typeface="Californian FB" pitchFamily="18" charset="0"/>
              </a:rPr>
              <a:t>Suppeneinlage</a:t>
            </a:r>
            <a:r>
              <a:rPr lang="en-US" sz="7200" i="1" dirty="0" smtClean="0">
                <a:latin typeface="Californian FB" pitchFamily="18" charset="0"/>
              </a:rPr>
              <a:t> </a:t>
            </a:r>
            <a:r>
              <a:rPr lang="en-US" sz="7200" i="1" dirty="0" err="1" smtClean="0">
                <a:latin typeface="Californian FB" pitchFamily="18" charset="0"/>
              </a:rPr>
              <a:t>können</a:t>
            </a:r>
            <a:r>
              <a:rPr lang="en-US" sz="7200" i="1" dirty="0" smtClean="0">
                <a:latin typeface="Californian FB" pitchFamily="18" charset="0"/>
              </a:rPr>
              <a:t> </a:t>
            </a:r>
            <a:r>
              <a:rPr lang="en-US" sz="7200" i="1" dirty="0" err="1" smtClean="0">
                <a:latin typeface="Californian FB" pitchFamily="18" charset="0"/>
              </a:rPr>
              <a:t>Grießklößchen</a:t>
            </a:r>
            <a:r>
              <a:rPr lang="en-US" sz="7200" i="1" dirty="0" smtClean="0">
                <a:latin typeface="Californian FB" pitchFamily="18" charset="0"/>
              </a:rPr>
              <a:t> </a:t>
            </a:r>
            <a:r>
              <a:rPr lang="en-US" sz="7200" i="1" dirty="0" err="1" smtClean="0">
                <a:latin typeface="Californian FB" pitchFamily="18" charset="0"/>
              </a:rPr>
              <a:t>auch</a:t>
            </a:r>
            <a:r>
              <a:rPr lang="en-US" sz="7200" i="1" dirty="0" smtClean="0">
                <a:latin typeface="Californian FB" pitchFamily="18" charset="0"/>
              </a:rPr>
              <a:t> in </a:t>
            </a:r>
            <a:r>
              <a:rPr lang="en-US" sz="7200" i="1" dirty="0" err="1" smtClean="0">
                <a:latin typeface="Californian FB" pitchFamily="18" charset="0"/>
              </a:rPr>
              <a:t>Fruchtsuppen</a:t>
            </a:r>
            <a:r>
              <a:rPr lang="en-US" sz="7200" i="1" dirty="0" smtClean="0">
                <a:latin typeface="Californian FB" pitchFamily="18" charset="0"/>
              </a:rPr>
              <a:t> </a:t>
            </a:r>
            <a:r>
              <a:rPr lang="en-US" sz="7200" i="1" dirty="0" err="1" smtClean="0">
                <a:latin typeface="Californian FB" pitchFamily="18" charset="0"/>
              </a:rPr>
              <a:t>oder</a:t>
            </a:r>
            <a:r>
              <a:rPr lang="en-US" sz="7200" i="1" dirty="0" smtClean="0">
                <a:latin typeface="Californian FB" pitchFamily="18" charset="0"/>
              </a:rPr>
              <a:t> </a:t>
            </a:r>
            <a:r>
              <a:rPr lang="en-US" sz="7200" i="1" dirty="0" err="1" smtClean="0">
                <a:latin typeface="Californian FB" pitchFamily="18" charset="0"/>
              </a:rPr>
              <a:t>warme</a:t>
            </a:r>
            <a:r>
              <a:rPr lang="en-US" sz="7200" i="1" dirty="0" smtClean="0">
                <a:latin typeface="Californian FB" pitchFamily="18" charset="0"/>
              </a:rPr>
              <a:t> </a:t>
            </a:r>
            <a:r>
              <a:rPr lang="en-US" sz="7200" i="1" dirty="0" err="1" smtClean="0">
                <a:latin typeface="Californian FB" pitchFamily="18" charset="0"/>
              </a:rPr>
              <a:t>Kompotte</a:t>
            </a:r>
            <a:r>
              <a:rPr lang="en-US" sz="7200" i="1" dirty="0" smtClean="0">
                <a:latin typeface="Californian FB" pitchFamily="18" charset="0"/>
              </a:rPr>
              <a:t> </a:t>
            </a:r>
            <a:r>
              <a:rPr lang="en-US" sz="7200" i="1" dirty="0" err="1" smtClean="0">
                <a:latin typeface="Californian FB" pitchFamily="18" charset="0"/>
              </a:rPr>
              <a:t>gegeben</a:t>
            </a:r>
            <a:r>
              <a:rPr lang="en-US" sz="7200" i="1" dirty="0" smtClean="0">
                <a:latin typeface="Californian FB" pitchFamily="18" charset="0"/>
              </a:rPr>
              <a:t> </a:t>
            </a:r>
            <a:r>
              <a:rPr lang="en-US" sz="7200" i="1" dirty="0" err="1" smtClean="0">
                <a:latin typeface="Californian FB" pitchFamily="18" charset="0"/>
              </a:rPr>
              <a:t>werden</a:t>
            </a:r>
            <a:r>
              <a:rPr lang="en-US" sz="7200" i="1" dirty="0" smtClean="0">
                <a:latin typeface="Californian FB" pitchFamily="18" charset="0"/>
              </a:rPr>
              <a:t>.</a:t>
            </a:r>
            <a:endParaRPr lang="pl-PL" sz="7200" i="1" dirty="0" smtClean="0">
              <a:latin typeface="Californian FB" pitchFamily="18" charset="0"/>
            </a:endParaRPr>
          </a:p>
          <a:p>
            <a:endParaRPr lang="pl-PL" dirty="0"/>
          </a:p>
        </p:txBody>
      </p:sp>
      <p:pic>
        <p:nvPicPr>
          <p:cNvPr id="83970" name="Picture 2" descr="http://imworld.aufeminin.com/dossiers/bdf/kuerbisrahmsuppe-mit-griesskloesschen-20080922023610021.jpg"/>
          <p:cNvPicPr>
            <a:picLocks noChangeAspect="1" noChangeArrowheads="1"/>
          </p:cNvPicPr>
          <p:nvPr/>
        </p:nvPicPr>
        <p:blipFill>
          <a:blip r:embed="rId2" cstate="print"/>
          <a:srcRect/>
          <a:stretch>
            <a:fillRect/>
          </a:stretch>
        </p:blipFill>
        <p:spPr bwMode="auto">
          <a:xfrm>
            <a:off x="5940152" y="1772816"/>
            <a:ext cx="2832315" cy="4248472"/>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pic>
        <p:nvPicPr>
          <p:cNvPr id="83976" name="Picture 8" descr="http://www.apotheken-umschau.de/multimedia/143/173/239/5944754193.jpg"/>
          <p:cNvPicPr>
            <a:picLocks noChangeAspect="1" noChangeArrowheads="1"/>
          </p:cNvPicPr>
          <p:nvPr/>
        </p:nvPicPr>
        <p:blipFill>
          <a:blip r:embed="rId3" cstate="print"/>
          <a:srcRect/>
          <a:stretch>
            <a:fillRect/>
          </a:stretch>
        </p:blipFill>
        <p:spPr bwMode="auto">
          <a:xfrm>
            <a:off x="323528" y="1844824"/>
            <a:ext cx="3114650" cy="4176464"/>
          </a:xfrm>
          <a:prstGeom prst="rect">
            <a:avLst/>
          </a:prstGeom>
          <a:ln>
            <a:no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Tree>
    <p:extLst>
      <p:ext uri="{BB962C8B-B14F-4D97-AF65-F5344CB8AC3E}">
        <p14:creationId xmlns:p14="http://schemas.microsoft.com/office/powerpoint/2010/main" val="1898410929"/>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err="1" smtClean="0">
                <a:latin typeface="Agency FB" pitchFamily="34" charset="0"/>
              </a:rPr>
              <a:t>Milzwurst</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4 Euro</a:t>
            </a:r>
            <a:r>
              <a:rPr lang="pl-PL" dirty="0" smtClean="0"/>
              <a:t/>
            </a:r>
            <a:br>
              <a:rPr lang="pl-PL" dirty="0" smtClean="0"/>
            </a:br>
            <a:endParaRPr lang="pl-PL" dirty="0"/>
          </a:p>
        </p:txBody>
      </p:sp>
      <p:sp>
        <p:nvSpPr>
          <p:cNvPr id="3" name="Symbol zastępczy zawartości 2"/>
          <p:cNvSpPr>
            <a:spLocks noGrp="1"/>
          </p:cNvSpPr>
          <p:nvPr>
            <p:ph idx="1"/>
          </p:nvPr>
        </p:nvSpPr>
        <p:spPr>
          <a:xfrm>
            <a:off x="1043608" y="1340768"/>
            <a:ext cx="3280408" cy="4835624"/>
          </a:xfrm>
        </p:spPr>
        <p:txBody>
          <a:bodyPr>
            <a:normAutofit fontScale="85000" lnSpcReduction="20000"/>
          </a:bodyPr>
          <a:lstStyle/>
          <a:p>
            <a:pPr algn="ctr">
              <a:buNone/>
            </a:pPr>
            <a:r>
              <a:rPr lang="pl-PL" i="1" dirty="0" smtClean="0">
                <a:latin typeface="Californian FB" pitchFamily="18" charset="0"/>
              </a:rPr>
              <a:t>      </a:t>
            </a:r>
            <a:r>
              <a:rPr lang="en-US" i="1" dirty="0" smtClean="0">
                <a:latin typeface="Californian FB" pitchFamily="18" charset="0"/>
              </a:rPr>
              <a:t>Die </a:t>
            </a:r>
            <a:r>
              <a:rPr lang="en-US" i="1" dirty="0" err="1" smtClean="0">
                <a:latin typeface="Californian FB" pitchFamily="18" charset="0"/>
              </a:rPr>
              <a:t>Milzwurst</a:t>
            </a:r>
            <a:r>
              <a:rPr lang="en-US" i="1" dirty="0" smtClean="0">
                <a:latin typeface="Californian FB" pitchFamily="18" charset="0"/>
              </a:rPr>
              <a:t> </a:t>
            </a:r>
            <a:r>
              <a:rPr lang="en-US" i="1" dirty="0" err="1" smtClean="0">
                <a:latin typeface="Californian FB" pitchFamily="18" charset="0"/>
              </a:rPr>
              <a:t>ist</a:t>
            </a:r>
            <a:r>
              <a:rPr lang="en-US" i="1" dirty="0" smtClean="0">
                <a:latin typeface="Californian FB" pitchFamily="18" charset="0"/>
              </a:rPr>
              <a:t> </a:t>
            </a:r>
            <a:r>
              <a:rPr lang="en-US" i="1" dirty="0" err="1" smtClean="0">
                <a:latin typeface="Californian FB" pitchFamily="18" charset="0"/>
              </a:rPr>
              <a:t>eine</a:t>
            </a:r>
            <a:r>
              <a:rPr lang="en-US" i="1" dirty="0" smtClean="0">
                <a:latin typeface="Californian FB" pitchFamily="18" charset="0"/>
              </a:rPr>
              <a:t> </a:t>
            </a:r>
            <a:r>
              <a:rPr lang="en-US" i="1" dirty="0" err="1" smtClean="0">
                <a:latin typeface="Californian FB" pitchFamily="18" charset="0"/>
              </a:rPr>
              <a:t>bayerische</a:t>
            </a:r>
            <a:r>
              <a:rPr lang="en-US" i="1" dirty="0" smtClean="0">
                <a:latin typeface="Californian FB" pitchFamily="18" charset="0"/>
              </a:rPr>
              <a:t> </a:t>
            </a:r>
            <a:r>
              <a:rPr lang="en-US" i="1" dirty="0" err="1" smtClean="0">
                <a:latin typeface="Californian FB" pitchFamily="18" charset="0"/>
              </a:rPr>
              <a:t>Wurstspezialität</a:t>
            </a:r>
            <a:r>
              <a:rPr lang="en-US" i="1" dirty="0" smtClean="0">
                <a:latin typeface="Californian FB" pitchFamily="18" charset="0"/>
              </a:rPr>
              <a:t>. </a:t>
            </a:r>
            <a:r>
              <a:rPr lang="en-US" i="1" dirty="0" err="1" smtClean="0">
                <a:latin typeface="Californian FB" pitchFamily="18" charset="0"/>
              </a:rPr>
              <a:t>Sie</a:t>
            </a:r>
            <a:r>
              <a:rPr lang="en-US" i="1" dirty="0" smtClean="0">
                <a:latin typeface="Californian FB" pitchFamily="18" charset="0"/>
              </a:rPr>
              <a:t> </a:t>
            </a:r>
            <a:r>
              <a:rPr lang="en-US" i="1" dirty="0" err="1" smtClean="0">
                <a:latin typeface="Californian FB" pitchFamily="18" charset="0"/>
              </a:rPr>
              <a:t>wird</a:t>
            </a:r>
            <a:r>
              <a:rPr lang="en-US" i="1" dirty="0" smtClean="0">
                <a:latin typeface="Californian FB" pitchFamily="18" charset="0"/>
              </a:rPr>
              <a:t> </a:t>
            </a:r>
            <a:r>
              <a:rPr lang="en-US" i="1" dirty="0" err="1" smtClean="0">
                <a:latin typeface="Californian FB" pitchFamily="18" charset="0"/>
              </a:rPr>
              <a:t>vornehmlich</a:t>
            </a:r>
            <a:r>
              <a:rPr lang="en-US" i="1" dirty="0" smtClean="0">
                <a:latin typeface="Californian FB" pitchFamily="18" charset="0"/>
              </a:rPr>
              <a:t> in </a:t>
            </a:r>
            <a:r>
              <a:rPr lang="en-US" i="1" dirty="0" err="1" smtClean="0">
                <a:latin typeface="Californian FB" pitchFamily="18" charset="0"/>
              </a:rPr>
              <a:t>Oberbayern</a:t>
            </a:r>
            <a:r>
              <a:rPr lang="en-US" i="1" dirty="0" smtClean="0">
                <a:latin typeface="Californian FB" pitchFamily="18" charset="0"/>
              </a:rPr>
              <a:t> und </a:t>
            </a:r>
            <a:r>
              <a:rPr lang="en-US" i="1" dirty="0" err="1" smtClean="0">
                <a:latin typeface="Californian FB" pitchFamily="18" charset="0"/>
              </a:rPr>
              <a:t>Niederbayern</a:t>
            </a:r>
            <a:r>
              <a:rPr lang="en-US" i="1" dirty="0" smtClean="0">
                <a:latin typeface="Californian FB" pitchFamily="18" charset="0"/>
              </a:rPr>
              <a:t> </a:t>
            </a:r>
            <a:r>
              <a:rPr lang="en-US" i="1" dirty="0" err="1" smtClean="0">
                <a:latin typeface="Californian FB" pitchFamily="18" charset="0"/>
              </a:rPr>
              <a:t>hergestellt</a:t>
            </a:r>
            <a:r>
              <a:rPr lang="en-US" i="1" dirty="0" smtClean="0">
                <a:latin typeface="Californian FB" pitchFamily="18" charset="0"/>
              </a:rPr>
              <a:t>. Es </a:t>
            </a:r>
            <a:r>
              <a:rPr lang="en-US" i="1" dirty="0" err="1" smtClean="0">
                <a:latin typeface="Californian FB" pitchFamily="18" charset="0"/>
              </a:rPr>
              <a:t>handelt</a:t>
            </a:r>
            <a:r>
              <a:rPr lang="en-US" i="1" dirty="0" smtClean="0">
                <a:latin typeface="Californian FB" pitchFamily="18" charset="0"/>
              </a:rPr>
              <a:t> </a:t>
            </a:r>
            <a:r>
              <a:rPr lang="en-US" i="1" dirty="0" err="1" smtClean="0">
                <a:latin typeface="Californian FB" pitchFamily="18" charset="0"/>
              </a:rPr>
              <a:t>sich</a:t>
            </a:r>
            <a:r>
              <a:rPr lang="en-US" i="1" dirty="0" smtClean="0">
                <a:latin typeface="Californian FB" pitchFamily="18" charset="0"/>
              </a:rPr>
              <a:t> </a:t>
            </a:r>
            <a:r>
              <a:rPr lang="en-US" i="1" dirty="0" err="1" smtClean="0">
                <a:latin typeface="Californian FB" pitchFamily="18" charset="0"/>
              </a:rPr>
              <a:t>bei</a:t>
            </a:r>
            <a:r>
              <a:rPr lang="en-US" i="1" dirty="0" smtClean="0">
                <a:latin typeface="Californian FB" pitchFamily="18" charset="0"/>
              </a:rPr>
              <a:t> </a:t>
            </a:r>
            <a:r>
              <a:rPr lang="en-US" i="1" dirty="0" err="1" smtClean="0">
                <a:latin typeface="Californian FB" pitchFamily="18" charset="0"/>
              </a:rPr>
              <a:t>der</a:t>
            </a:r>
            <a:r>
              <a:rPr lang="en-US" i="1" dirty="0" smtClean="0">
                <a:latin typeface="Californian FB" pitchFamily="18" charset="0"/>
              </a:rPr>
              <a:t> </a:t>
            </a:r>
            <a:r>
              <a:rPr lang="en-US" i="1" dirty="0" err="1" smtClean="0">
                <a:latin typeface="Californian FB" pitchFamily="18" charset="0"/>
              </a:rPr>
              <a:t>üblichsten</a:t>
            </a:r>
            <a:r>
              <a:rPr lang="en-US" i="1" dirty="0" smtClean="0">
                <a:latin typeface="Californian FB" pitchFamily="18" charset="0"/>
              </a:rPr>
              <a:t> </a:t>
            </a:r>
            <a:r>
              <a:rPr lang="en-US" i="1" dirty="0" err="1" smtClean="0">
                <a:latin typeface="Californian FB" pitchFamily="18" charset="0"/>
              </a:rPr>
              <a:t>Sorte</a:t>
            </a:r>
            <a:r>
              <a:rPr lang="en-US" i="1" dirty="0" smtClean="0">
                <a:latin typeface="Californian FB" pitchFamily="18" charset="0"/>
              </a:rPr>
              <a:t> um </a:t>
            </a:r>
            <a:r>
              <a:rPr lang="en-US" i="1" dirty="0" err="1" smtClean="0">
                <a:latin typeface="Californian FB" pitchFamily="18" charset="0"/>
              </a:rPr>
              <a:t>eine</a:t>
            </a:r>
            <a:r>
              <a:rPr lang="en-US" i="1" dirty="0" smtClean="0">
                <a:latin typeface="Californian FB" pitchFamily="18" charset="0"/>
              </a:rPr>
              <a:t> Art </a:t>
            </a:r>
            <a:r>
              <a:rPr lang="en-US" i="1" dirty="0" err="1" smtClean="0">
                <a:latin typeface="Californian FB" pitchFamily="18" charset="0"/>
              </a:rPr>
              <a:t>Brühwurst</a:t>
            </a:r>
            <a:r>
              <a:rPr lang="en-US" i="1" dirty="0" smtClean="0">
                <a:latin typeface="Californian FB" pitchFamily="18" charset="0"/>
              </a:rPr>
              <a:t>, in </a:t>
            </a:r>
            <a:r>
              <a:rPr lang="en-US" i="1" dirty="0" err="1" smtClean="0">
                <a:latin typeface="Californian FB" pitchFamily="18" charset="0"/>
              </a:rPr>
              <a:t>deren</a:t>
            </a:r>
            <a:r>
              <a:rPr lang="en-US" i="1" dirty="0" smtClean="0">
                <a:latin typeface="Californian FB" pitchFamily="18" charset="0"/>
              </a:rPr>
              <a:t> </a:t>
            </a:r>
            <a:r>
              <a:rPr lang="en-US" i="1" dirty="0" err="1" smtClean="0">
                <a:latin typeface="Californian FB" pitchFamily="18" charset="0"/>
              </a:rPr>
              <a:t>Wurstmasse</a:t>
            </a:r>
            <a:r>
              <a:rPr lang="en-US" i="1" dirty="0" smtClean="0">
                <a:latin typeface="Californian FB" pitchFamily="18" charset="0"/>
              </a:rPr>
              <a:t> </a:t>
            </a:r>
            <a:r>
              <a:rPr lang="en-US" i="1" dirty="0" err="1" smtClean="0">
                <a:latin typeface="Californian FB" pitchFamily="18" charset="0"/>
              </a:rPr>
              <a:t>kleine</a:t>
            </a:r>
            <a:r>
              <a:rPr lang="en-US" i="1" dirty="0" smtClean="0">
                <a:latin typeface="Californian FB" pitchFamily="18" charset="0"/>
              </a:rPr>
              <a:t> </a:t>
            </a:r>
            <a:r>
              <a:rPr lang="en-US" i="1" dirty="0" err="1" smtClean="0">
                <a:latin typeface="Californian FB" pitchFamily="18" charset="0"/>
              </a:rPr>
              <a:t>Milzstücke</a:t>
            </a:r>
            <a:r>
              <a:rPr lang="en-US" i="1" dirty="0" smtClean="0">
                <a:latin typeface="Californian FB" pitchFamily="18" charset="0"/>
              </a:rPr>
              <a:t> (</a:t>
            </a:r>
            <a:r>
              <a:rPr lang="en-US" i="1" dirty="0" err="1" smtClean="0">
                <a:latin typeface="Californian FB" pitchFamily="18" charset="0"/>
              </a:rPr>
              <a:t>vom</a:t>
            </a:r>
            <a:r>
              <a:rPr lang="en-US" i="1" dirty="0" smtClean="0">
                <a:latin typeface="Californian FB" pitchFamily="18" charset="0"/>
              </a:rPr>
              <a:t> </a:t>
            </a:r>
            <a:r>
              <a:rPr lang="en-US" i="1" dirty="0" err="1" smtClean="0">
                <a:latin typeface="Californian FB" pitchFamily="18" charset="0"/>
              </a:rPr>
              <a:t>Schwein</a:t>
            </a:r>
            <a:r>
              <a:rPr lang="en-US" i="1" dirty="0" smtClean="0">
                <a:latin typeface="Californian FB" pitchFamily="18" charset="0"/>
              </a:rPr>
              <a:t>) </a:t>
            </a:r>
            <a:r>
              <a:rPr lang="en-US" i="1" dirty="0" err="1" smtClean="0">
                <a:latin typeface="Californian FB" pitchFamily="18" charset="0"/>
              </a:rPr>
              <a:t>eingearbeitet</a:t>
            </a:r>
            <a:r>
              <a:rPr lang="en-US" i="1" dirty="0" smtClean="0">
                <a:latin typeface="Californian FB" pitchFamily="18" charset="0"/>
              </a:rPr>
              <a:t> </a:t>
            </a:r>
            <a:r>
              <a:rPr lang="en-US" i="1" dirty="0" err="1" smtClean="0">
                <a:latin typeface="Californian FB" pitchFamily="18" charset="0"/>
              </a:rPr>
              <a:t>werden</a:t>
            </a:r>
            <a:r>
              <a:rPr lang="en-US" i="1" dirty="0" smtClean="0">
                <a:latin typeface="Californian FB" pitchFamily="18" charset="0"/>
              </a:rPr>
              <a:t>.</a:t>
            </a:r>
            <a:endParaRPr lang="pl-PL" i="1" dirty="0" smtClean="0">
              <a:latin typeface="Californian FB" pitchFamily="18" charset="0"/>
            </a:endParaRPr>
          </a:p>
          <a:p>
            <a:endParaRPr lang="pl-PL" dirty="0"/>
          </a:p>
        </p:txBody>
      </p:sp>
      <p:pic>
        <p:nvPicPr>
          <p:cNvPr id="94210" name="Picture 2" descr="http://www.bavieraturismo.it/data/mediadb/cms_pictures/%7B7cd72e37-866b-505a-46b4-63b8c24e0190%7D.jpg"/>
          <p:cNvPicPr>
            <a:picLocks noChangeAspect="1" noChangeArrowheads="1"/>
          </p:cNvPicPr>
          <p:nvPr/>
        </p:nvPicPr>
        <p:blipFill>
          <a:blip r:embed="rId2" cstate="print"/>
          <a:srcRect/>
          <a:stretch>
            <a:fillRect/>
          </a:stretch>
        </p:blipFill>
        <p:spPr bwMode="auto">
          <a:xfrm>
            <a:off x="4427984" y="980728"/>
            <a:ext cx="3912435" cy="2664296"/>
          </a:xfrm>
          <a:prstGeom prst="rect">
            <a:avLst/>
          </a:prstGeom>
          <a:ln>
            <a:noFill/>
          </a:ln>
          <a:effectLst>
            <a:softEdge rad="112500"/>
          </a:effectLst>
        </p:spPr>
      </p:pic>
      <p:pic>
        <p:nvPicPr>
          <p:cNvPr id="94212" name="Picture 4" descr="http://dermutanderer.de/wordpress/wp-content/uploads/2012/01/L1230898.jpg"/>
          <p:cNvPicPr>
            <a:picLocks noChangeAspect="1" noChangeArrowheads="1"/>
          </p:cNvPicPr>
          <p:nvPr/>
        </p:nvPicPr>
        <p:blipFill>
          <a:blip r:embed="rId3" cstate="print"/>
          <a:srcRect/>
          <a:stretch>
            <a:fillRect/>
          </a:stretch>
        </p:blipFill>
        <p:spPr bwMode="auto">
          <a:xfrm>
            <a:off x="4499992" y="3789040"/>
            <a:ext cx="3816424" cy="2862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510044"/>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498080" cy="1143000"/>
          </a:xfrm>
        </p:spPr>
        <p:txBody>
          <a:bodyPr>
            <a:normAutofit/>
          </a:bodyPr>
          <a:lstStyle/>
          <a:p>
            <a:pPr algn="ctr"/>
            <a:r>
              <a:rPr lang="en-US" b="1" dirty="0" err="1" smtClean="0">
                <a:latin typeface="Agency FB" pitchFamily="34" charset="0"/>
                <a:cs typeface="Aharoni" pitchFamily="2" charset="-79"/>
              </a:rPr>
              <a:t>Obatzter</a:t>
            </a:r>
            <a:r>
              <a:rPr lang="pl-PL" b="1" dirty="0" smtClean="0">
                <a:latin typeface="Agency FB" pitchFamily="34" charset="0"/>
                <a:cs typeface="Aharoni" pitchFamily="2" charset="-79"/>
              </a:rPr>
              <a:t/>
            </a:r>
            <a:br>
              <a:rPr lang="pl-PL" b="1" dirty="0" smtClean="0">
                <a:latin typeface="Agency FB" pitchFamily="34" charset="0"/>
                <a:cs typeface="Aharoni" pitchFamily="2" charset="-79"/>
              </a:rPr>
            </a:br>
            <a:r>
              <a:rPr lang="pl-PL" sz="1600" b="1" dirty="0" smtClean="0">
                <a:latin typeface="Agency FB" pitchFamily="34" charset="0"/>
                <a:cs typeface="Aharoni" pitchFamily="2" charset="-79"/>
              </a:rPr>
              <a:t>Preis: 5 Euro</a:t>
            </a:r>
            <a:endParaRPr lang="pl-PL" sz="1600" dirty="0">
              <a:latin typeface="Agency FB" pitchFamily="34" charset="0"/>
              <a:cs typeface="Aharoni" pitchFamily="2" charset="-79"/>
            </a:endParaRPr>
          </a:p>
        </p:txBody>
      </p:sp>
      <p:sp>
        <p:nvSpPr>
          <p:cNvPr id="3" name="Symbol zastępczy zawartości 2"/>
          <p:cNvSpPr>
            <a:spLocks noGrp="1"/>
          </p:cNvSpPr>
          <p:nvPr>
            <p:ph idx="1"/>
          </p:nvPr>
        </p:nvSpPr>
        <p:spPr>
          <a:xfrm>
            <a:off x="5076056" y="1412776"/>
            <a:ext cx="3816424" cy="5267672"/>
          </a:xfrm>
        </p:spPr>
        <p:txBody>
          <a:bodyPr>
            <a:noAutofit/>
          </a:bodyPr>
          <a:lstStyle/>
          <a:p>
            <a:pPr algn="ctr">
              <a:buNone/>
            </a:pPr>
            <a:r>
              <a:rPr lang="pl-PL" sz="1600" i="1" dirty="0" smtClean="0">
                <a:latin typeface="Californian FB" pitchFamily="18" charset="0"/>
                <a:cs typeface="Andalus" pitchFamily="18" charset="-78"/>
              </a:rPr>
              <a:t>       </a:t>
            </a:r>
            <a:r>
              <a:rPr lang="de-DE" sz="1600" i="1" dirty="0" err="1" smtClean="0">
                <a:latin typeface="Californian FB" pitchFamily="18" charset="0"/>
                <a:cs typeface="Andalus" pitchFamily="18" charset="-78"/>
              </a:rPr>
              <a:t>Obatzter</a:t>
            </a:r>
            <a:r>
              <a:rPr lang="de-DE" sz="1600" i="1" dirty="0" smtClean="0">
                <a:latin typeface="Californian FB" pitchFamily="18" charset="0"/>
                <a:cs typeface="Andalus" pitchFamily="18" charset="-78"/>
              </a:rPr>
              <a:t> ist eine pikante bayerische Käsecreme, die zur Brotzeit serviert wird. </a:t>
            </a:r>
          </a:p>
          <a:p>
            <a:pPr algn="ctr">
              <a:buNone/>
            </a:pPr>
            <a:r>
              <a:rPr lang="de-DE" sz="1600" i="1" dirty="0" smtClean="0">
                <a:latin typeface="Californian FB" pitchFamily="18" charset="0"/>
                <a:cs typeface="Andalus" pitchFamily="18" charset="-78"/>
              </a:rPr>
              <a:t>       Der ursprüngliche </a:t>
            </a:r>
            <a:r>
              <a:rPr lang="de-DE" sz="1600" i="1" dirty="0" err="1" smtClean="0">
                <a:latin typeface="Californian FB" pitchFamily="18" charset="0"/>
                <a:cs typeface="Andalus" pitchFamily="18" charset="-78"/>
              </a:rPr>
              <a:t>Obatzte</a:t>
            </a:r>
            <a:r>
              <a:rPr lang="de-DE" sz="1600" i="1" dirty="0" smtClean="0">
                <a:latin typeface="Californian FB" pitchFamily="18" charset="0"/>
                <a:cs typeface="Andalus" pitchFamily="18" charset="-78"/>
              </a:rPr>
              <a:t> war eine Verwertung von alten Käseresten, insbesondere von Camembert und anderen Weichkäsen. Um ihn wieder schmackhaft zu machen, wird der reife bis überreife Käse mit Butter vermischt und Gewürz zugegeben, hauptsächlich Paprika sowie häufig noch Kümmel oder Zwiebel. </a:t>
            </a:r>
          </a:p>
          <a:p>
            <a:pPr algn="ctr">
              <a:buNone/>
            </a:pPr>
            <a:r>
              <a:rPr lang="de-DE" sz="1600" i="1" dirty="0" smtClean="0">
                <a:latin typeface="Californian FB" pitchFamily="18" charset="0"/>
                <a:cs typeface="Andalus" pitchFamily="18" charset="-78"/>
              </a:rPr>
              <a:t>       Bekannt wurde </a:t>
            </a:r>
            <a:r>
              <a:rPr lang="de-DE" sz="1600" i="1" dirty="0" err="1" smtClean="0">
                <a:latin typeface="Californian FB" pitchFamily="18" charset="0"/>
                <a:cs typeface="Andalus" pitchFamily="18" charset="-78"/>
              </a:rPr>
              <a:t>Obatzter</a:t>
            </a:r>
            <a:r>
              <a:rPr lang="de-DE" sz="1600" i="1" dirty="0" smtClean="0">
                <a:latin typeface="Californian FB" pitchFamily="18" charset="0"/>
                <a:cs typeface="Andalus" pitchFamily="18" charset="-78"/>
              </a:rPr>
              <a:t> in den 1920er-Jahren, als ihn die Wirtin Katharina Eisenreich ihren Gästen im Weihenstephaner </a:t>
            </a:r>
            <a:r>
              <a:rPr lang="de-DE" sz="1600" i="1" dirty="0" err="1" smtClean="0">
                <a:latin typeface="Californian FB" pitchFamily="18" charset="0"/>
                <a:cs typeface="Andalus" pitchFamily="18" charset="-78"/>
              </a:rPr>
              <a:t>Bräustüberl</a:t>
            </a:r>
            <a:r>
              <a:rPr lang="de-DE" sz="1600" i="1" dirty="0" smtClean="0">
                <a:latin typeface="Californian FB" pitchFamily="18" charset="0"/>
                <a:cs typeface="Andalus" pitchFamily="18" charset="-78"/>
              </a:rPr>
              <a:t> in Freising servierte</a:t>
            </a:r>
          </a:p>
          <a:p>
            <a:pPr algn="ctr">
              <a:buNone/>
            </a:pPr>
            <a:r>
              <a:rPr lang="de-DE" sz="1600" i="1" dirty="0" smtClean="0">
                <a:latin typeface="Californian FB" pitchFamily="18" charset="0"/>
                <a:cs typeface="Andalus" pitchFamily="18" charset="-78"/>
              </a:rPr>
              <a:t>       In Bayern gehört </a:t>
            </a:r>
            <a:r>
              <a:rPr lang="de-DE" sz="1600" i="1" dirty="0" err="1" smtClean="0">
                <a:latin typeface="Californian FB" pitchFamily="18" charset="0"/>
                <a:cs typeface="Andalus" pitchFamily="18" charset="-78"/>
              </a:rPr>
              <a:t>Obatzter</a:t>
            </a:r>
            <a:r>
              <a:rPr lang="de-DE" sz="1600" i="1" dirty="0" smtClean="0">
                <a:latin typeface="Californian FB" pitchFamily="18" charset="0"/>
                <a:cs typeface="Andalus" pitchFamily="18" charset="-78"/>
              </a:rPr>
              <a:t> zu den klassischen Biergarten-Gerichten.</a:t>
            </a:r>
          </a:p>
          <a:p>
            <a:pPr algn="ctr">
              <a:buNone/>
            </a:pPr>
            <a:r>
              <a:rPr lang="de-DE" sz="1600" i="1" dirty="0" smtClean="0">
                <a:latin typeface="Californian FB" pitchFamily="18" charset="0"/>
                <a:cs typeface="Andalus" pitchFamily="18" charset="-78"/>
              </a:rPr>
              <a:t>       Serviert wird das Gericht mit frischem Schnittlauch bestreut, dazu Roggenbrot oder Brezen und Radieschen</a:t>
            </a:r>
            <a:endParaRPr lang="pl-PL" sz="1600" i="1" dirty="0">
              <a:latin typeface="Californian FB" pitchFamily="18" charset="0"/>
              <a:cs typeface="Andalus" pitchFamily="18" charset="-78"/>
            </a:endParaRPr>
          </a:p>
        </p:txBody>
      </p:sp>
      <p:pic>
        <p:nvPicPr>
          <p:cNvPr id="80898" name="Picture 2" descr="http://www.lecker.de/media/redaktionell/leckerde/rezeptsammlungen/oktoberfest/obatzter/hbv_698/Obatzter-mit-Brezel.jpg"/>
          <p:cNvPicPr>
            <a:picLocks noChangeAspect="1" noChangeArrowheads="1"/>
          </p:cNvPicPr>
          <p:nvPr/>
        </p:nvPicPr>
        <p:blipFill>
          <a:blip r:embed="rId2" cstate="print"/>
          <a:srcRect/>
          <a:stretch>
            <a:fillRect/>
          </a:stretch>
        </p:blipFill>
        <p:spPr bwMode="auto">
          <a:xfrm>
            <a:off x="1259632" y="1052736"/>
            <a:ext cx="3768419" cy="2826314"/>
          </a:xfrm>
          <a:prstGeom prst="rect">
            <a:avLst/>
          </a:prstGeom>
          <a:ln>
            <a:noFill/>
          </a:ln>
          <a:effectLst>
            <a:softEdge rad="112500"/>
          </a:effectLst>
        </p:spPr>
      </p:pic>
      <p:pic>
        <p:nvPicPr>
          <p:cNvPr id="80900" name="Picture 4" descr="http://bavarianspaces.de/wp-content/uploads/2009/08/obatzter.jpg"/>
          <p:cNvPicPr>
            <a:picLocks noChangeAspect="1" noChangeArrowheads="1"/>
          </p:cNvPicPr>
          <p:nvPr/>
        </p:nvPicPr>
        <p:blipFill>
          <a:blip r:embed="rId3" cstate="print"/>
          <a:srcRect/>
          <a:stretch>
            <a:fillRect/>
          </a:stretch>
        </p:blipFill>
        <p:spPr bwMode="auto">
          <a:xfrm>
            <a:off x="1259632" y="3933056"/>
            <a:ext cx="3810000" cy="2743201"/>
          </a:xfrm>
          <a:prstGeom prst="rect">
            <a:avLst/>
          </a:prstGeom>
          <a:ln>
            <a:noFill/>
          </a:ln>
          <a:effectLst>
            <a:softEdge rad="112500"/>
          </a:effectLst>
        </p:spPr>
      </p:pic>
    </p:spTree>
    <p:extLst>
      <p:ext uri="{BB962C8B-B14F-4D97-AF65-F5344CB8AC3E}">
        <p14:creationId xmlns:p14="http://schemas.microsoft.com/office/powerpoint/2010/main" val="1694404934"/>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6000" b="1" i="1" dirty="0" err="1" smtClean="0">
                <a:ln/>
                <a:solidFill>
                  <a:schemeClr val="accent5">
                    <a:tint val="50000"/>
                    <a:satMod val="180000"/>
                  </a:schemeClr>
                </a:solidFill>
                <a:effectLst/>
                <a:latin typeface="Algerian" pitchFamily="82" charset="0"/>
              </a:rPr>
              <a:t>Hauptgerichte</a:t>
            </a:r>
            <a:endParaRPr lang="pl-PL" sz="6000" b="1" i="1" dirty="0">
              <a:ln/>
              <a:solidFill>
                <a:schemeClr val="accent5">
                  <a:tint val="50000"/>
                  <a:satMod val="180000"/>
                </a:schemeClr>
              </a:solidFill>
              <a:effectLst/>
              <a:latin typeface="Algerian" pitchFamily="82" charset="0"/>
            </a:endParaRPr>
          </a:p>
        </p:txBody>
      </p:sp>
      <p:pic>
        <p:nvPicPr>
          <p:cNvPr id="4" name="Picture 2" descr="http://smak.pl/sites/smak.pl/files/recipe_photos/201109/kurczak_rysunek.jpg"/>
          <p:cNvPicPr>
            <a:picLocks noGrp="1" noChangeAspect="1" noChangeArrowheads="1"/>
          </p:cNvPicPr>
          <p:nvPr>
            <p:ph idx="1"/>
          </p:nvPr>
        </p:nvPicPr>
        <p:blipFill>
          <a:blip r:embed="rId2" cstate="print"/>
          <a:srcRect/>
          <a:stretch>
            <a:fillRect/>
          </a:stretch>
        </p:blipFill>
        <p:spPr bwMode="auto">
          <a:xfrm>
            <a:off x="1547664" y="1412776"/>
            <a:ext cx="7200900" cy="4800600"/>
          </a:xfrm>
          <a:prstGeom prst="rect">
            <a:avLst/>
          </a:prstGeom>
          <a:ln>
            <a:noFill/>
          </a:ln>
          <a:effectLst>
            <a:softEdge rad="112500"/>
          </a:effectLst>
        </p:spPr>
      </p:pic>
    </p:spTree>
    <p:extLst>
      <p:ext uri="{BB962C8B-B14F-4D97-AF65-F5344CB8AC3E}">
        <p14:creationId xmlns:p14="http://schemas.microsoft.com/office/powerpoint/2010/main" val="1460724791"/>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476672"/>
            <a:ext cx="7498080" cy="1143000"/>
          </a:xfrm>
        </p:spPr>
        <p:txBody>
          <a:bodyPr>
            <a:normAutofit fontScale="90000"/>
          </a:bodyPr>
          <a:lstStyle/>
          <a:p>
            <a:pPr algn="ctr"/>
            <a:r>
              <a:rPr lang="en-US" sz="3600" b="1" dirty="0" err="1" smtClean="0">
                <a:latin typeface="Agency FB" pitchFamily="34" charset="0"/>
                <a:cs typeface="Aharoni" pitchFamily="2" charset="-79"/>
              </a:rPr>
              <a:t>Leberkäse</a:t>
            </a:r>
            <a:r>
              <a:rPr lang="en-US" sz="3600" b="1" dirty="0" smtClean="0">
                <a:latin typeface="Agency FB" pitchFamily="34" charset="0"/>
                <a:cs typeface="Aharoni" pitchFamily="2" charset="-79"/>
              </a:rPr>
              <a:t> </a:t>
            </a:r>
            <a:r>
              <a:rPr lang="en-US" sz="3600" b="1" dirty="0" err="1" smtClean="0">
                <a:latin typeface="Agency FB" pitchFamily="34" charset="0"/>
                <a:cs typeface="Aharoni" pitchFamily="2" charset="-79"/>
              </a:rPr>
              <a:t>mit</a:t>
            </a:r>
            <a:r>
              <a:rPr lang="en-US" sz="3600" b="1" dirty="0" smtClean="0">
                <a:latin typeface="Agency FB" pitchFamily="34" charset="0"/>
                <a:cs typeface="Aharoni" pitchFamily="2" charset="-79"/>
              </a:rPr>
              <a:t> </a:t>
            </a:r>
            <a:r>
              <a:rPr lang="en-US" sz="3600" b="1" dirty="0" err="1" smtClean="0">
                <a:latin typeface="Agency FB" pitchFamily="34" charset="0"/>
                <a:cs typeface="Aharoni" pitchFamily="2" charset="-79"/>
              </a:rPr>
              <a:t>Kartoffelsalat</a:t>
            </a:r>
            <a:r>
              <a:rPr lang="en-US" sz="3600" b="1" dirty="0" smtClean="0">
                <a:latin typeface="Agency FB" pitchFamily="34" charset="0"/>
                <a:cs typeface="Aharoni" pitchFamily="2" charset="-79"/>
              </a:rPr>
              <a:t> und </a:t>
            </a:r>
            <a:r>
              <a:rPr lang="en-US" sz="3600" b="1" dirty="0" err="1" smtClean="0">
                <a:latin typeface="Agency FB" pitchFamily="34" charset="0"/>
                <a:cs typeface="Aharoni" pitchFamily="2" charset="-79"/>
              </a:rPr>
              <a:t>Spiegelei</a:t>
            </a:r>
            <a:r>
              <a:rPr lang="en-US" sz="3600" b="1" dirty="0" smtClean="0">
                <a:latin typeface="Agency FB" pitchFamily="34" charset="0"/>
                <a:cs typeface="Aharoni" pitchFamily="2" charset="-79"/>
              </a:rPr>
              <a:t> </a:t>
            </a:r>
            <a:r>
              <a:rPr lang="en-US" sz="3600" b="1" dirty="0" err="1" smtClean="0">
                <a:latin typeface="Agency FB" pitchFamily="34" charset="0"/>
                <a:cs typeface="Aharoni" pitchFamily="2" charset="-79"/>
              </a:rPr>
              <a:t>oder</a:t>
            </a:r>
            <a:r>
              <a:rPr lang="en-US" sz="3600" b="1" dirty="0" smtClean="0">
                <a:latin typeface="Agency FB" pitchFamily="34" charset="0"/>
                <a:cs typeface="Aharoni" pitchFamily="2" charset="-79"/>
              </a:rPr>
              <a:t> </a:t>
            </a:r>
            <a:r>
              <a:rPr lang="en-US" sz="3600" b="1" dirty="0" err="1" smtClean="0">
                <a:latin typeface="Agency FB" pitchFamily="34" charset="0"/>
                <a:cs typeface="Aharoni" pitchFamily="2" charset="-79"/>
              </a:rPr>
              <a:t>Bratkartoffeln</a:t>
            </a:r>
            <a:r>
              <a:rPr lang="en-US" sz="3600" dirty="0" smtClean="0">
                <a:latin typeface="Agency FB" pitchFamily="34" charset="0"/>
                <a:cs typeface="Aharoni" pitchFamily="2" charset="-79"/>
              </a:rPr>
              <a:t> </a:t>
            </a:r>
            <a:r>
              <a:rPr lang="pl-PL" sz="3600" dirty="0" smtClean="0">
                <a:latin typeface="Agency FB" pitchFamily="34" charset="0"/>
                <a:cs typeface="Aharoni" pitchFamily="2" charset="-79"/>
              </a:rPr>
              <a:t/>
            </a:r>
            <a:br>
              <a:rPr lang="pl-PL" sz="3600" dirty="0" smtClean="0">
                <a:latin typeface="Agency FB" pitchFamily="34" charset="0"/>
                <a:cs typeface="Aharoni" pitchFamily="2" charset="-79"/>
              </a:rPr>
            </a:br>
            <a:r>
              <a:rPr lang="pl-PL" sz="1800" dirty="0" smtClean="0">
                <a:latin typeface="Agency FB" pitchFamily="34" charset="0"/>
                <a:cs typeface="Aharoni" pitchFamily="2" charset="-79"/>
              </a:rPr>
              <a:t>Preis: 9 Euro</a:t>
            </a:r>
            <a:r>
              <a:rPr lang="pl-PL" dirty="0" smtClean="0"/>
              <a:t/>
            </a:r>
            <a:br>
              <a:rPr lang="pl-PL" dirty="0" smtClean="0"/>
            </a:br>
            <a:endParaRPr lang="pl-PL" dirty="0"/>
          </a:p>
        </p:txBody>
      </p:sp>
      <p:sp>
        <p:nvSpPr>
          <p:cNvPr id="3" name="Symbol zastępczy zawartości 2"/>
          <p:cNvSpPr>
            <a:spLocks noGrp="1"/>
          </p:cNvSpPr>
          <p:nvPr>
            <p:ph idx="1"/>
          </p:nvPr>
        </p:nvSpPr>
        <p:spPr>
          <a:xfrm>
            <a:off x="1187624" y="1484784"/>
            <a:ext cx="3424424" cy="4835624"/>
          </a:xfrm>
        </p:spPr>
        <p:txBody>
          <a:bodyPr>
            <a:noAutofit/>
          </a:bodyPr>
          <a:lstStyle/>
          <a:p>
            <a:pPr algn="ctr">
              <a:buNone/>
            </a:pPr>
            <a:r>
              <a:rPr lang="pl-PL" sz="1800" i="1" dirty="0" smtClean="0">
                <a:latin typeface="Californian FB" pitchFamily="18" charset="0"/>
              </a:rPr>
              <a:t>     </a:t>
            </a:r>
            <a:r>
              <a:rPr lang="de-DE" sz="1800" i="1" dirty="0" smtClean="0">
                <a:latin typeface="Californian FB" pitchFamily="18" charset="0"/>
                <a:cs typeface="Andalus" pitchFamily="18" charset="-78"/>
              </a:rPr>
              <a:t>Leberkäse ist eine in der deutschen, österreichischen und Schweizer Küche verbreitete Brühwurstsorte. Charakteristisch ist seine eckige </a:t>
            </a:r>
            <a:r>
              <a:rPr lang="de-DE" sz="1800" i="1" dirty="0" err="1" smtClean="0">
                <a:latin typeface="Californian FB" pitchFamily="18" charset="0"/>
                <a:cs typeface="Andalus" pitchFamily="18" charset="-78"/>
              </a:rPr>
              <a:t>Pastetenform</a:t>
            </a:r>
            <a:r>
              <a:rPr lang="de-DE" sz="1800" i="1" dirty="0" smtClean="0">
                <a:latin typeface="Californian FB" pitchFamily="18" charset="0"/>
                <a:cs typeface="Andalus" pitchFamily="18" charset="-78"/>
              </a:rPr>
              <a:t>.</a:t>
            </a:r>
            <a:r>
              <a:rPr lang="pl-PL" sz="1800" i="1" dirty="0" smtClean="0">
                <a:latin typeface="Californian FB" pitchFamily="18" charset="0"/>
                <a:cs typeface="Andalus" pitchFamily="18" charset="-78"/>
              </a:rPr>
              <a:t> </a:t>
            </a:r>
            <a:r>
              <a:rPr lang="de-DE" sz="1800" i="1" dirty="0" smtClean="0">
                <a:latin typeface="Californian FB" pitchFamily="18" charset="0"/>
                <a:cs typeface="Andalus" pitchFamily="18" charset="-78"/>
              </a:rPr>
              <a:t>Leberkäse mit Kartoffelsalat lassen sich zum Grillen sehr gut vorbereiten. Kalt lässt sich Leberkäse geschnitten ähnlich wie Lyoner verwenden. Mit Brot, Gewürzgurken und süßem oder mittelscharfem Senf serviert, ist Leberkäse eine beliebte Zwischenmahlzeit.</a:t>
            </a:r>
          </a:p>
          <a:p>
            <a:pPr algn="ctr">
              <a:buNone/>
            </a:pPr>
            <a:r>
              <a:rPr lang="pl-PL" sz="1800" i="1" dirty="0" smtClean="0">
                <a:latin typeface="Californian FB" pitchFamily="18" charset="0"/>
                <a:cs typeface="Andalus" pitchFamily="18" charset="-78"/>
              </a:rPr>
              <a:t>    </a:t>
            </a:r>
            <a:r>
              <a:rPr lang="de-DE" sz="1800" i="1" dirty="0" smtClean="0">
                <a:latin typeface="Californian FB" pitchFamily="18" charset="0"/>
                <a:cs typeface="Andalus" pitchFamily="18" charset="-78"/>
              </a:rPr>
              <a:t>In der Pfanne aufgebratener Leberkäse heißt „</a:t>
            </a:r>
            <a:r>
              <a:rPr lang="de-DE" sz="1800" i="1" dirty="0" err="1" smtClean="0">
                <a:latin typeface="Californian FB" pitchFamily="18" charset="0"/>
                <a:cs typeface="Andalus" pitchFamily="18" charset="-78"/>
              </a:rPr>
              <a:t>abgebräunt</a:t>
            </a:r>
            <a:r>
              <a:rPr lang="de-DE" sz="1800" i="1" dirty="0" smtClean="0">
                <a:latin typeface="Californian FB" pitchFamily="18" charset="0"/>
                <a:cs typeface="Andalus" pitchFamily="18" charset="-78"/>
              </a:rPr>
              <a:t>“ und wird mit Spiegelei und Kartoffelsalat oder Bratkartoffeln serviert. </a:t>
            </a:r>
            <a:endParaRPr lang="pl-PL" sz="1800" i="1" dirty="0">
              <a:latin typeface="Californian FB" pitchFamily="18" charset="0"/>
              <a:cs typeface="Andalus" pitchFamily="18" charset="-78"/>
            </a:endParaRPr>
          </a:p>
        </p:txBody>
      </p:sp>
      <p:pic>
        <p:nvPicPr>
          <p:cNvPr id="67588" name="Picture 4" descr="http://us.123rf.com/400wm/400/400/handmadepictures/handmadepictures1205/handmadepictures120500309/13778913-carne-de-pan-con-huevo-frito-y-cubiertos-en-un-plato.jpg"/>
          <p:cNvPicPr>
            <a:picLocks noChangeAspect="1" noChangeArrowheads="1"/>
          </p:cNvPicPr>
          <p:nvPr/>
        </p:nvPicPr>
        <p:blipFill>
          <a:blip r:embed="rId2" cstate="print"/>
          <a:srcRect/>
          <a:stretch>
            <a:fillRect/>
          </a:stretch>
        </p:blipFill>
        <p:spPr bwMode="auto">
          <a:xfrm>
            <a:off x="4860032" y="4077072"/>
            <a:ext cx="3898177" cy="2592288"/>
          </a:xfrm>
          <a:prstGeom prst="rect">
            <a:avLst/>
          </a:prstGeom>
          <a:ln>
            <a:noFill/>
          </a:ln>
          <a:effectLst>
            <a:softEdge rad="112500"/>
          </a:effectLst>
        </p:spPr>
      </p:pic>
      <p:pic>
        <p:nvPicPr>
          <p:cNvPr id="67590" name="Picture 6" descr="http://www.foodboard.de/media/recipes/hauptspeisen/kartoffelgericht_3/watermark_F2771201jpg_img_308x0.png"/>
          <p:cNvPicPr>
            <a:picLocks noChangeAspect="1" noChangeArrowheads="1"/>
          </p:cNvPicPr>
          <p:nvPr/>
        </p:nvPicPr>
        <p:blipFill>
          <a:blip r:embed="rId3" cstate="print"/>
          <a:srcRect/>
          <a:stretch>
            <a:fillRect/>
          </a:stretch>
        </p:blipFill>
        <p:spPr bwMode="auto">
          <a:xfrm>
            <a:off x="4860032" y="1412776"/>
            <a:ext cx="3744416" cy="2520280"/>
          </a:xfrm>
          <a:prstGeom prst="rect">
            <a:avLst/>
          </a:prstGeom>
          <a:ln>
            <a:noFill/>
          </a:ln>
          <a:effectLst>
            <a:softEdge rad="112500"/>
          </a:effectLst>
        </p:spPr>
      </p:pic>
    </p:spTree>
    <p:extLst>
      <p:ext uri="{BB962C8B-B14F-4D97-AF65-F5344CB8AC3E}">
        <p14:creationId xmlns:p14="http://schemas.microsoft.com/office/powerpoint/2010/main" val="3963998551"/>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err="1" smtClean="0">
                <a:latin typeface="Agency FB" pitchFamily="34" charset="0"/>
              </a:rPr>
              <a:t>Maultasche</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5 Euro</a:t>
            </a:r>
            <a:r>
              <a:rPr lang="pl-PL" dirty="0" smtClean="0"/>
              <a:t/>
            </a:r>
            <a:br>
              <a:rPr lang="pl-PL" dirty="0" smtClean="0"/>
            </a:br>
            <a:endParaRPr lang="pl-PL" dirty="0"/>
          </a:p>
        </p:txBody>
      </p:sp>
      <p:sp>
        <p:nvSpPr>
          <p:cNvPr id="3" name="Symbol zastępczy zawartości 2"/>
          <p:cNvSpPr>
            <a:spLocks noGrp="1"/>
          </p:cNvSpPr>
          <p:nvPr>
            <p:ph idx="1"/>
          </p:nvPr>
        </p:nvSpPr>
        <p:spPr>
          <a:xfrm>
            <a:off x="1259632" y="1340768"/>
            <a:ext cx="3064384" cy="4835624"/>
          </a:xfrm>
        </p:spPr>
        <p:txBody>
          <a:bodyPr>
            <a:noAutofit/>
          </a:bodyPr>
          <a:lstStyle/>
          <a:p>
            <a:pPr algn="ctr">
              <a:buNone/>
            </a:pPr>
            <a:r>
              <a:rPr lang="de-DE" sz="1600" dirty="0" smtClean="0">
                <a:latin typeface="Californian FB" pitchFamily="18" charset="0"/>
              </a:rPr>
              <a:t>Maultaschen sind eine Spezialität der schwäbischen Küche; es sind Taschen aus Nudelteig mit einer Grundfüllung aus Brät, Spinat, Zwiebeln und eingeweichten Brötchen. In vielen Familien gibt es spezielle Rezepte, die weitere Zutaten wie gekochten Schinken, geräucherte Schinkenwurst, Hackfleisch oder Bratenreste vorsehen.</a:t>
            </a:r>
            <a:endParaRPr lang="pl-PL" sz="1600" dirty="0" smtClean="0">
              <a:latin typeface="Californian FB" pitchFamily="18" charset="0"/>
            </a:endParaRPr>
          </a:p>
          <a:p>
            <a:pPr algn="ctr">
              <a:buNone/>
            </a:pPr>
            <a:r>
              <a:rPr lang="pl-PL" sz="1600" dirty="0" smtClean="0">
                <a:latin typeface="Californian FB" pitchFamily="18" charset="0"/>
              </a:rPr>
              <a:t>i</a:t>
            </a:r>
            <a:r>
              <a:rPr lang="de-DE" sz="1600" dirty="0" err="1" smtClean="0">
                <a:latin typeface="Californian FB" pitchFamily="18" charset="0"/>
              </a:rPr>
              <a:t>nzwischen</a:t>
            </a:r>
            <a:r>
              <a:rPr lang="de-DE" sz="1600" dirty="0" smtClean="0">
                <a:latin typeface="Californian FB" pitchFamily="18" charset="0"/>
              </a:rPr>
              <a:t> sind Maultaschen weit über die schwäbischen Grenzen hinaus als Spezialität bekannt. Als Fertiggericht werden sie heute bundesweit angeboten; Marktführer ist der Hersteller Bürger.</a:t>
            </a:r>
            <a:endParaRPr lang="pl-PL" sz="1600" dirty="0">
              <a:latin typeface="Californian FB" pitchFamily="18" charset="0"/>
            </a:endParaRPr>
          </a:p>
        </p:txBody>
      </p:sp>
      <p:pic>
        <p:nvPicPr>
          <p:cNvPr id="87042" name="Picture 2" descr="http://www.ahgz.de/news/pages/pics/show/200711060937_maul.jpg"/>
          <p:cNvPicPr>
            <a:picLocks noChangeAspect="1" noChangeArrowheads="1"/>
          </p:cNvPicPr>
          <p:nvPr/>
        </p:nvPicPr>
        <p:blipFill>
          <a:blip r:embed="rId2" cstate="print"/>
          <a:srcRect/>
          <a:stretch>
            <a:fillRect/>
          </a:stretch>
        </p:blipFill>
        <p:spPr bwMode="auto">
          <a:xfrm>
            <a:off x="4788024" y="1196752"/>
            <a:ext cx="3816424" cy="2633333"/>
          </a:xfrm>
          <a:prstGeom prst="rect">
            <a:avLst/>
          </a:prstGeom>
          <a:ln>
            <a:noFill/>
          </a:ln>
          <a:effectLst>
            <a:softEdge rad="112500"/>
          </a:effectLst>
        </p:spPr>
      </p:pic>
      <p:pic>
        <p:nvPicPr>
          <p:cNvPr id="87044" name="Picture 4" descr="https://encrypted-tbn0.gstatic.com/images?q=tbn:ANd9GcTxajkCcPuCiD6iUqMC3rQ-LHFVFkwIjDCYPTL3uPMHPGijwlOnNQ"/>
          <p:cNvPicPr>
            <a:picLocks noChangeAspect="1" noChangeArrowheads="1"/>
          </p:cNvPicPr>
          <p:nvPr/>
        </p:nvPicPr>
        <p:blipFill>
          <a:blip r:embed="rId3" cstate="print"/>
          <a:srcRect/>
          <a:stretch>
            <a:fillRect/>
          </a:stretch>
        </p:blipFill>
        <p:spPr bwMode="auto">
          <a:xfrm>
            <a:off x="4716016" y="3861048"/>
            <a:ext cx="3937938" cy="2520280"/>
          </a:xfrm>
          <a:prstGeom prst="rect">
            <a:avLst/>
          </a:prstGeom>
          <a:ln>
            <a:noFill/>
          </a:ln>
          <a:effectLst>
            <a:softEdge rad="112500"/>
          </a:effectLst>
        </p:spPr>
      </p:pic>
    </p:spTree>
    <p:extLst>
      <p:ext uri="{BB962C8B-B14F-4D97-AF65-F5344CB8AC3E}">
        <p14:creationId xmlns:p14="http://schemas.microsoft.com/office/powerpoint/2010/main" val="2590594238"/>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b="1" dirty="0" smtClean="0">
                <a:latin typeface="Agency FB" pitchFamily="34" charset="0"/>
              </a:rPr>
              <a:t>Sauerbraten</a:t>
            </a:r>
            <a:r>
              <a:rPr lang="pl-PL" b="1" dirty="0" smtClean="0">
                <a:latin typeface="Agency FB" pitchFamily="34" charset="0"/>
              </a:rPr>
              <a:t/>
            </a:r>
            <a:br>
              <a:rPr lang="pl-PL" b="1" dirty="0" smtClean="0">
                <a:latin typeface="Agency FB" pitchFamily="34" charset="0"/>
              </a:rPr>
            </a:br>
            <a:r>
              <a:rPr lang="pl-PL" sz="1600" b="1" dirty="0" smtClean="0">
                <a:latin typeface="Agency FB" pitchFamily="34" charset="0"/>
              </a:rPr>
              <a:t>Preis: 7 Euro</a:t>
            </a:r>
            <a:endParaRPr lang="pl-PL" sz="1600" dirty="0">
              <a:latin typeface="Agency FB" pitchFamily="34" charset="0"/>
            </a:endParaRPr>
          </a:p>
        </p:txBody>
      </p:sp>
      <p:sp>
        <p:nvSpPr>
          <p:cNvPr id="3" name="Symbol zastępczy zawartości 2"/>
          <p:cNvSpPr>
            <a:spLocks noGrp="1"/>
          </p:cNvSpPr>
          <p:nvPr>
            <p:ph idx="1"/>
          </p:nvPr>
        </p:nvSpPr>
        <p:spPr>
          <a:xfrm>
            <a:off x="5292080" y="1412776"/>
            <a:ext cx="3456384" cy="5184576"/>
          </a:xfrm>
        </p:spPr>
        <p:txBody>
          <a:bodyPr>
            <a:noAutofit/>
          </a:bodyPr>
          <a:lstStyle/>
          <a:p>
            <a:pPr algn="ctr">
              <a:buNone/>
            </a:pPr>
            <a:endParaRPr lang="pl-PL" sz="1400" dirty="0" smtClean="0"/>
          </a:p>
          <a:p>
            <a:pPr algn="ctr">
              <a:buNone/>
            </a:pPr>
            <a:r>
              <a:rPr lang="de-DE" sz="1500" dirty="0" smtClean="0">
                <a:latin typeface="Californian FB" pitchFamily="18" charset="0"/>
              </a:rPr>
              <a:t>Der Sauerbraten, ist ein durch mehrtägiges Marinieren in einer Beize aus Essig und weiteren Zutaten vorbehandelter geschmorter Braten. Der Sauerbraten ist in seinen verschiedenen regionalen Varianten ein bekanntes traditionelles Gericht der Deutschen Küche.</a:t>
            </a:r>
          </a:p>
          <a:p>
            <a:pPr algn="ctr">
              <a:buNone/>
            </a:pPr>
            <a:r>
              <a:rPr lang="de-DE" sz="1500" dirty="0" smtClean="0">
                <a:latin typeface="Californian FB" pitchFamily="18" charset="0"/>
              </a:rPr>
              <a:t>Die Soße wird regional verschieden mit oder ohne Rosinen, einem Teil der Marinade und Süßmitteln zubereitet, um ihr den gewünschten süßsauren Geschmack zu verleihen. </a:t>
            </a:r>
          </a:p>
          <a:p>
            <a:pPr algn="ctr">
              <a:buNone/>
            </a:pPr>
            <a:r>
              <a:rPr lang="de-DE" sz="1500" dirty="0" smtClean="0">
                <a:latin typeface="Californian FB" pitchFamily="18" charset="0"/>
              </a:rPr>
              <a:t>Klassische Beilagen zum Rheinischen Sauerbraten sind Kartoffelklöße und Apfelmus, häufig wird er auch mit Salzkartoffeln oder Nudeln und Rotkohl, seltener mit Backobst serviert.</a:t>
            </a:r>
            <a:endParaRPr lang="pl-PL" sz="1500" dirty="0">
              <a:latin typeface="Californian FB" pitchFamily="18" charset="0"/>
            </a:endParaRPr>
          </a:p>
        </p:txBody>
      </p:sp>
      <p:pic>
        <p:nvPicPr>
          <p:cNvPr id="88066" name="Picture 2" descr="http://dinnerella.arcada.vilkas.fi/WebRoot/Arcada/Shops/Dinnerella/4EC2/42DA/3A6D/06FE/155A/0A28/130B/83BB/sauerbraten-1000.jpg"/>
          <p:cNvPicPr>
            <a:picLocks noChangeAspect="1" noChangeArrowheads="1"/>
          </p:cNvPicPr>
          <p:nvPr/>
        </p:nvPicPr>
        <p:blipFill>
          <a:blip r:embed="rId2" cstate="print"/>
          <a:srcRect/>
          <a:stretch>
            <a:fillRect/>
          </a:stretch>
        </p:blipFill>
        <p:spPr bwMode="auto">
          <a:xfrm>
            <a:off x="1331640" y="1315150"/>
            <a:ext cx="3888432" cy="2635908"/>
          </a:xfrm>
          <a:prstGeom prst="rect">
            <a:avLst/>
          </a:prstGeom>
          <a:ln>
            <a:noFill/>
          </a:ln>
          <a:effectLst>
            <a:softEdge rad="112500"/>
          </a:effectLst>
        </p:spPr>
      </p:pic>
      <p:pic>
        <p:nvPicPr>
          <p:cNvPr id="88068" name="Picture 4" descr="https://encrypted-tbn1.gstatic.com/images?q=tbn:ANd9GcR356gByjK0h9SqExMi7WOL4G0SlxKns-8jZEKarLitudM7YUd0iA"/>
          <p:cNvPicPr>
            <a:picLocks noChangeAspect="1" noChangeArrowheads="1"/>
          </p:cNvPicPr>
          <p:nvPr/>
        </p:nvPicPr>
        <p:blipFill>
          <a:blip r:embed="rId3" cstate="print"/>
          <a:srcRect/>
          <a:stretch>
            <a:fillRect/>
          </a:stretch>
        </p:blipFill>
        <p:spPr bwMode="auto">
          <a:xfrm>
            <a:off x="1331640" y="3981236"/>
            <a:ext cx="3888432" cy="2587576"/>
          </a:xfrm>
          <a:prstGeom prst="rect">
            <a:avLst/>
          </a:prstGeom>
          <a:ln>
            <a:noFill/>
          </a:ln>
          <a:effectLst>
            <a:softEdge rad="112500"/>
          </a:effectLst>
        </p:spPr>
      </p:pic>
    </p:spTree>
    <p:extLst>
      <p:ext uri="{BB962C8B-B14F-4D97-AF65-F5344CB8AC3E}">
        <p14:creationId xmlns:p14="http://schemas.microsoft.com/office/powerpoint/2010/main" val="625527795"/>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498080" cy="1143000"/>
          </a:xfrm>
        </p:spPr>
        <p:txBody>
          <a:bodyPr>
            <a:normAutofit fontScale="90000"/>
          </a:bodyPr>
          <a:lstStyle/>
          <a:p>
            <a:pPr algn="ctr"/>
            <a:r>
              <a:rPr lang="en-US" b="1" dirty="0" err="1" smtClean="0">
                <a:latin typeface="Agency FB" pitchFamily="34" charset="0"/>
              </a:rPr>
              <a:t>Rauchfleisch</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4 Euro</a:t>
            </a:r>
            <a:r>
              <a:rPr lang="pl-PL" dirty="0" smtClean="0"/>
              <a:t/>
            </a:r>
            <a:br>
              <a:rPr lang="pl-PL" dirty="0" smtClean="0"/>
            </a:br>
            <a:endParaRPr lang="pl-PL" dirty="0"/>
          </a:p>
        </p:txBody>
      </p:sp>
      <p:sp>
        <p:nvSpPr>
          <p:cNvPr id="3" name="Symbol zastępczy zawartości 2"/>
          <p:cNvSpPr>
            <a:spLocks noGrp="1"/>
          </p:cNvSpPr>
          <p:nvPr>
            <p:ph idx="1"/>
          </p:nvPr>
        </p:nvSpPr>
        <p:spPr>
          <a:xfrm>
            <a:off x="1403648" y="4653136"/>
            <a:ext cx="7498080" cy="2747392"/>
          </a:xfrm>
        </p:spPr>
        <p:txBody>
          <a:bodyPr>
            <a:normAutofit fontScale="70000" lnSpcReduction="20000"/>
          </a:bodyPr>
          <a:lstStyle/>
          <a:p>
            <a:pPr>
              <a:buNone/>
            </a:pPr>
            <a:r>
              <a:rPr lang="de-DE" dirty="0" smtClean="0">
                <a:latin typeface="Californian FB" pitchFamily="18" charset="0"/>
              </a:rPr>
              <a:t>Rauchfleisch ist eine allgemeine Bezeichnung für durch Pökeln und Kalträuchern haltbar gemachte Fleischstücke, üblicherweise vom Rind oder Schwein. Es kann dünn geschnitten wie Schinken gegessen werden oder gekocht als Bestandteil von warmen und kalten Gerichten.</a:t>
            </a:r>
          </a:p>
          <a:p>
            <a:pPr>
              <a:buNone/>
            </a:pPr>
            <a:r>
              <a:rPr lang="de-DE" dirty="0" smtClean="0">
                <a:latin typeface="Californian FB" pitchFamily="18" charset="0"/>
              </a:rPr>
              <a:t> Typisch wird es gekocht, nach dem Erkalten dünn aufgeschnitten und mit geriebenem Meerrettich serviert.</a:t>
            </a:r>
          </a:p>
          <a:p>
            <a:endParaRPr lang="pl-PL" dirty="0"/>
          </a:p>
        </p:txBody>
      </p:sp>
      <p:pic>
        <p:nvPicPr>
          <p:cNvPr id="95234" name="Picture 2" descr="http://www.metzgerei-heinrich.de/media/images/rauchfleisch_big.jpg"/>
          <p:cNvPicPr>
            <a:picLocks noChangeAspect="1" noChangeArrowheads="1"/>
          </p:cNvPicPr>
          <p:nvPr/>
        </p:nvPicPr>
        <p:blipFill>
          <a:blip r:embed="rId2" cstate="print"/>
          <a:srcRect/>
          <a:stretch>
            <a:fillRect/>
          </a:stretch>
        </p:blipFill>
        <p:spPr bwMode="auto">
          <a:xfrm>
            <a:off x="2051720" y="1052736"/>
            <a:ext cx="5760640" cy="3438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9831376"/>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endParaRPr lang="pl-PL" dirty="0"/>
          </a:p>
        </p:txBody>
      </p:sp>
      <p:pic>
        <p:nvPicPr>
          <p:cNvPr id="7" name="Symbol zastępczy zawartości 6" descr="preview.jpg"/>
          <p:cNvPicPr>
            <a:picLocks noGrp="1" noChangeAspect="1"/>
          </p:cNvPicPr>
          <p:nvPr>
            <p:ph idx="1"/>
          </p:nvPr>
        </p:nvPicPr>
        <p:blipFill>
          <a:blip r:embed="rId2" cstate="print"/>
          <a:stretch>
            <a:fillRect/>
          </a:stretch>
        </p:blipFill>
        <p:spPr>
          <a:xfrm>
            <a:off x="2483768" y="1988840"/>
            <a:ext cx="5218187" cy="4317649"/>
          </a:xfrm>
        </p:spPr>
      </p:pic>
      <p:sp>
        <p:nvSpPr>
          <p:cNvPr id="5" name="Prostokąt 4"/>
          <p:cNvSpPr/>
          <p:nvPr/>
        </p:nvSpPr>
        <p:spPr>
          <a:xfrm>
            <a:off x="1650639" y="764704"/>
            <a:ext cx="6740948" cy="175432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5400" b="1" i="1" dirty="0" smtClean="0">
                <a:ln/>
                <a:solidFill>
                  <a:schemeClr val="accent5">
                    <a:tint val="50000"/>
                    <a:satMod val="180000"/>
                  </a:schemeClr>
                </a:solidFill>
                <a:latin typeface="Algerian" pitchFamily="82" charset="0"/>
              </a:rPr>
              <a:t>ZUPY I PRZYSTAWKI</a:t>
            </a:r>
          </a:p>
          <a:p>
            <a:pPr algn="ctr"/>
            <a:endParaRPr lang="pl-PL" sz="5400" b="1" i="1" cap="none" spc="0" dirty="0">
              <a:ln/>
              <a:solidFill>
                <a:schemeClr val="accent5">
                  <a:tint val="50000"/>
                  <a:satMod val="180000"/>
                </a:schemeClr>
              </a:solidFill>
              <a:effectLst/>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Kartoffelpuffer</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6 Euro</a:t>
            </a:r>
            <a:r>
              <a:rPr lang="de-DE" dirty="0" smtClean="0"/>
              <a:t/>
            </a:r>
            <a:br>
              <a:rPr lang="de-DE" dirty="0" smtClean="0"/>
            </a:br>
            <a:endParaRPr lang="pl-PL" dirty="0"/>
          </a:p>
        </p:txBody>
      </p:sp>
      <p:sp>
        <p:nvSpPr>
          <p:cNvPr id="3" name="Symbol zastępczy zawartości 2"/>
          <p:cNvSpPr>
            <a:spLocks noGrp="1"/>
          </p:cNvSpPr>
          <p:nvPr>
            <p:ph idx="1"/>
          </p:nvPr>
        </p:nvSpPr>
        <p:spPr>
          <a:xfrm>
            <a:off x="1187624" y="1340768"/>
            <a:ext cx="3136392" cy="4800600"/>
          </a:xfrm>
        </p:spPr>
        <p:txBody>
          <a:bodyPr>
            <a:normAutofit fontScale="25000" lnSpcReduction="20000"/>
          </a:bodyPr>
          <a:lstStyle/>
          <a:p>
            <a:pPr algn="ctr">
              <a:buNone/>
            </a:pPr>
            <a:r>
              <a:rPr lang="de-DE" sz="6400" dirty="0" smtClean="0">
                <a:latin typeface="Californian FB" pitchFamily="18" charset="0"/>
              </a:rPr>
              <a:t>Kartoffelpuffer ist eine Zubereitungsart für Kartoffel und ein traditionelles Gericht der regionalen Küchen in Deutschland.</a:t>
            </a:r>
          </a:p>
          <a:p>
            <a:pPr algn="ctr">
              <a:buNone/>
            </a:pPr>
            <a:r>
              <a:rPr lang="de-DE" sz="6400" dirty="0" smtClean="0">
                <a:latin typeface="Californian FB" pitchFamily="18" charset="0"/>
              </a:rPr>
              <a:t> Weit verbreitet ist es, sie mit Apfelmus oder Zucker zu essen. Im Bergischen Land, im Münsterland und im Rheinland werden sie auch auf gebuttertes Schwarzbrot gelegt oder mit Rüben-, Apfelkraut oder Marmeladen verzehrt. </a:t>
            </a:r>
          </a:p>
          <a:p>
            <a:pPr algn="ctr">
              <a:buNone/>
            </a:pPr>
            <a:r>
              <a:rPr lang="de-DE" sz="6400" dirty="0" smtClean="0">
                <a:latin typeface="Californian FB" pitchFamily="18" charset="0"/>
              </a:rPr>
              <a:t>In der traditionellen Gastronomie des Rheinlands ist der Freitag – als gewohnheitsmäßig fleischloser Tag – häufig der so genannte Reibekuchentag. Reibekuchenbuden sind dort traditioneller Bestandteil von Weihnachtsmärkten und der Kirmes. In manchen Orten sind Kartoffelpuffer auch Teil besonderer Kartoffelfeste.</a:t>
            </a:r>
          </a:p>
          <a:p>
            <a:endParaRPr lang="pl-PL" dirty="0"/>
          </a:p>
        </p:txBody>
      </p:sp>
      <p:pic>
        <p:nvPicPr>
          <p:cNvPr id="98308" name="Picture 4" descr="http://js.konisto.de/wp-content/uploads/2009/12/kartoffelpuffer-mit-dip_20080717102949308.jpg"/>
          <p:cNvPicPr>
            <a:picLocks noChangeAspect="1" noChangeArrowheads="1"/>
          </p:cNvPicPr>
          <p:nvPr/>
        </p:nvPicPr>
        <p:blipFill>
          <a:blip r:embed="rId2" cstate="print"/>
          <a:srcRect/>
          <a:stretch>
            <a:fillRect/>
          </a:stretch>
        </p:blipFill>
        <p:spPr bwMode="auto">
          <a:xfrm>
            <a:off x="4572000" y="3861048"/>
            <a:ext cx="3744416" cy="2808312"/>
          </a:xfrm>
          <a:prstGeom prst="rect">
            <a:avLst/>
          </a:prstGeom>
          <a:ln>
            <a:noFill/>
          </a:ln>
          <a:effectLst>
            <a:softEdge rad="112500"/>
          </a:effectLst>
        </p:spPr>
      </p:pic>
      <p:pic>
        <p:nvPicPr>
          <p:cNvPr id="98310" name="Picture 6" descr="http://www.lecker.de/media/redaktionell/leckerde/rezeptsammlungen/kartoffeln/kartoffelpuffer_1/hbv_585/kartoffelpuffer-apfel-ruebe.jpg"/>
          <p:cNvPicPr>
            <a:picLocks noChangeAspect="1" noChangeArrowheads="1"/>
          </p:cNvPicPr>
          <p:nvPr/>
        </p:nvPicPr>
        <p:blipFill>
          <a:blip r:embed="rId3" cstate="print"/>
          <a:srcRect/>
          <a:stretch>
            <a:fillRect/>
          </a:stretch>
        </p:blipFill>
        <p:spPr bwMode="auto">
          <a:xfrm>
            <a:off x="4572000" y="1052736"/>
            <a:ext cx="3672408" cy="2754306"/>
          </a:xfrm>
          <a:prstGeom prst="rect">
            <a:avLst/>
          </a:prstGeom>
          <a:ln>
            <a:noFill/>
          </a:ln>
          <a:effectLst>
            <a:softEdge rad="112500"/>
          </a:effectLst>
        </p:spPr>
      </p:pic>
    </p:spTree>
    <p:extLst>
      <p:ext uri="{BB962C8B-B14F-4D97-AF65-F5344CB8AC3E}">
        <p14:creationId xmlns:p14="http://schemas.microsoft.com/office/powerpoint/2010/main" val="505475946"/>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de-DE" b="1" dirty="0" smtClean="0">
                <a:latin typeface="Agency FB" pitchFamily="34" charset="0"/>
              </a:rPr>
              <a:t>Steckerlfisch</a:t>
            </a:r>
            <a:r>
              <a:rPr lang="pl-PL" b="1" dirty="0" smtClean="0">
                <a:latin typeface="Agency FB" pitchFamily="34" charset="0"/>
              </a:rPr>
              <a:t/>
            </a:r>
            <a:br>
              <a:rPr lang="pl-PL" b="1" dirty="0" smtClean="0">
                <a:latin typeface="Agency FB" pitchFamily="34" charset="0"/>
              </a:rPr>
            </a:br>
            <a:r>
              <a:rPr lang="pl-PL" sz="1600" b="1" dirty="0" smtClean="0">
                <a:latin typeface="Agency FB" pitchFamily="34" charset="0"/>
              </a:rPr>
              <a:t>Preis: 5 Euro</a:t>
            </a:r>
            <a:endParaRPr lang="de-DE" sz="1600" b="1" dirty="0">
              <a:latin typeface="Agency FB" pitchFamily="34" charset="0"/>
            </a:endParaRPr>
          </a:p>
        </p:txBody>
      </p:sp>
      <p:sp>
        <p:nvSpPr>
          <p:cNvPr id="3" name="Symbol zastępczy zawartości 2"/>
          <p:cNvSpPr>
            <a:spLocks noGrp="1"/>
          </p:cNvSpPr>
          <p:nvPr>
            <p:ph idx="1"/>
          </p:nvPr>
        </p:nvSpPr>
        <p:spPr>
          <a:xfrm>
            <a:off x="1043608" y="1268760"/>
            <a:ext cx="3136392" cy="4835624"/>
          </a:xfrm>
        </p:spPr>
        <p:txBody>
          <a:bodyPr>
            <a:noAutofit/>
          </a:bodyPr>
          <a:lstStyle/>
          <a:p>
            <a:pPr algn="ctr">
              <a:buNone/>
            </a:pPr>
            <a:r>
              <a:rPr lang="de-DE" sz="1500" dirty="0" smtClean="0">
                <a:latin typeface="Californian FB" pitchFamily="18" charset="0"/>
              </a:rPr>
              <a:t>Steckerlfisch ist an einem Stab gegrillter Fisch, eine Spezialität aus dem bayerischen Alpenvorland und Oberösterreich, die vor allem in Biergärten und auf Volksfesten serviert wird.</a:t>
            </a:r>
          </a:p>
          <a:p>
            <a:pPr algn="ctr">
              <a:buNone/>
            </a:pPr>
            <a:r>
              <a:rPr lang="de-DE" sz="1500" dirty="0" smtClean="0">
                <a:latin typeface="Californian FB" pitchFamily="18" charset="0"/>
              </a:rPr>
              <a:t>Zur Vorbereitung werden die ganzen, ausgenommenen Fische mit einer kräftigen Marinade aus Öl, Gewürzen und Knoblauch eingestrichen und der Länge nach vom Maul her auf etwa 60 cm lange, entrindete Weidenzweige oder gewässerte Holzstäbe gespießt.</a:t>
            </a:r>
          </a:p>
          <a:p>
            <a:pPr algn="ctr">
              <a:buNone/>
            </a:pPr>
            <a:r>
              <a:rPr lang="de-DE" sz="1500" dirty="0" smtClean="0">
                <a:latin typeface="Californian FB" pitchFamily="18" charset="0"/>
              </a:rPr>
              <a:t>Steckerlfisch wird auf dem Papier gegessen, in das er nach dem Grillen eingewickelt wurde, oder auf einem Teller serviert. Als Beilage isst man zum Beispiel Brezeln oder Semmeln.</a:t>
            </a:r>
            <a:endParaRPr lang="de-DE" sz="1500" dirty="0">
              <a:latin typeface="Californian FB" pitchFamily="18" charset="0"/>
            </a:endParaRPr>
          </a:p>
        </p:txBody>
      </p:sp>
      <p:pic>
        <p:nvPicPr>
          <p:cNvPr id="97282" name="Picture 2" descr="http://upload.wikimedia.org/wikipedia/commons/1/16/Steckerlfisch-2.jpg"/>
          <p:cNvPicPr>
            <a:picLocks noChangeAspect="1" noChangeArrowheads="1"/>
          </p:cNvPicPr>
          <p:nvPr/>
        </p:nvPicPr>
        <p:blipFill>
          <a:blip r:embed="rId2" cstate="print"/>
          <a:srcRect/>
          <a:stretch>
            <a:fillRect/>
          </a:stretch>
        </p:blipFill>
        <p:spPr bwMode="auto">
          <a:xfrm>
            <a:off x="4211960" y="1268760"/>
            <a:ext cx="4425336" cy="2304256"/>
          </a:xfrm>
          <a:prstGeom prst="rect">
            <a:avLst/>
          </a:prstGeom>
          <a:ln>
            <a:noFill/>
          </a:ln>
          <a:effectLst>
            <a:softEdge rad="112500"/>
          </a:effectLst>
        </p:spPr>
      </p:pic>
      <p:pic>
        <p:nvPicPr>
          <p:cNvPr id="97284" name="Picture 4" descr="http://www.travelsignposts.com/destination/var/albums/Germany/Munich/Oktoberfest-Food/Steckerlfisch_AJP_AJP_3070.jpg?m=1367129348"/>
          <p:cNvPicPr>
            <a:picLocks noChangeAspect="1" noChangeArrowheads="1"/>
          </p:cNvPicPr>
          <p:nvPr/>
        </p:nvPicPr>
        <p:blipFill>
          <a:blip r:embed="rId3" cstate="print"/>
          <a:srcRect/>
          <a:stretch>
            <a:fillRect/>
          </a:stretch>
        </p:blipFill>
        <p:spPr bwMode="auto">
          <a:xfrm>
            <a:off x="4211960" y="3645024"/>
            <a:ext cx="4392488" cy="2988087"/>
          </a:xfrm>
          <a:prstGeom prst="rect">
            <a:avLst/>
          </a:prstGeom>
          <a:ln>
            <a:noFill/>
          </a:ln>
          <a:effectLst>
            <a:softEdge rad="112500"/>
          </a:effectLst>
        </p:spPr>
      </p:pic>
    </p:spTree>
    <p:extLst>
      <p:ext uri="{BB962C8B-B14F-4D97-AF65-F5344CB8AC3E}">
        <p14:creationId xmlns:p14="http://schemas.microsoft.com/office/powerpoint/2010/main" val="1298551537"/>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4400" b="1" i="1" dirty="0" err="1" smtClean="0">
                <a:ln/>
                <a:solidFill>
                  <a:schemeClr val="accent5">
                    <a:tint val="50000"/>
                    <a:satMod val="180000"/>
                  </a:schemeClr>
                </a:solidFill>
                <a:effectLst/>
                <a:latin typeface="Algerian" pitchFamily="82" charset="0"/>
              </a:rPr>
              <a:t>Süßspeisen</a:t>
            </a:r>
            <a:r>
              <a:rPr lang="pl-PL" sz="4400" b="1" i="1" dirty="0" smtClean="0">
                <a:ln/>
                <a:solidFill>
                  <a:schemeClr val="accent5">
                    <a:tint val="50000"/>
                    <a:satMod val="180000"/>
                  </a:schemeClr>
                </a:solidFill>
                <a:effectLst/>
                <a:latin typeface="Algerian" pitchFamily="82" charset="0"/>
              </a:rPr>
              <a:t> </a:t>
            </a:r>
            <a:r>
              <a:rPr lang="pl-PL" sz="4400" b="1" i="1" dirty="0" err="1" smtClean="0">
                <a:ln/>
                <a:solidFill>
                  <a:schemeClr val="accent5">
                    <a:tint val="50000"/>
                    <a:satMod val="180000"/>
                  </a:schemeClr>
                </a:solidFill>
                <a:effectLst/>
                <a:latin typeface="Algerian" pitchFamily="82" charset="0"/>
              </a:rPr>
              <a:t>und</a:t>
            </a:r>
            <a:r>
              <a:rPr lang="pl-PL" sz="4400" b="1" i="1" dirty="0" smtClean="0">
                <a:ln/>
                <a:solidFill>
                  <a:schemeClr val="accent5">
                    <a:tint val="50000"/>
                    <a:satMod val="180000"/>
                  </a:schemeClr>
                </a:solidFill>
                <a:effectLst/>
                <a:latin typeface="Algerian" pitchFamily="82" charset="0"/>
              </a:rPr>
              <a:t> </a:t>
            </a:r>
            <a:r>
              <a:rPr lang="pl-PL" sz="4400" b="1" i="1" dirty="0" err="1" smtClean="0">
                <a:ln/>
                <a:solidFill>
                  <a:schemeClr val="accent5">
                    <a:tint val="50000"/>
                    <a:satMod val="180000"/>
                  </a:schemeClr>
                </a:solidFill>
                <a:effectLst/>
                <a:latin typeface="Algerian" pitchFamily="82" charset="0"/>
              </a:rPr>
              <a:t>Desserts</a:t>
            </a:r>
            <a:endParaRPr lang="pl-PL" sz="4400" b="1" i="1" dirty="0">
              <a:ln/>
              <a:solidFill>
                <a:schemeClr val="accent5">
                  <a:tint val="50000"/>
                  <a:satMod val="180000"/>
                </a:schemeClr>
              </a:solidFill>
              <a:effectLst/>
              <a:latin typeface="Algerian" pitchFamily="82" charset="0"/>
            </a:endParaRPr>
          </a:p>
        </p:txBody>
      </p:sp>
      <p:pic>
        <p:nvPicPr>
          <p:cNvPr id="4" name="Picture 2" descr="http://www.publicdomainpictures.net/pictures/40000/nahled/cupcake-clipart.jpg"/>
          <p:cNvPicPr>
            <a:picLocks noGrp="1" noChangeAspect="1" noChangeArrowheads="1"/>
          </p:cNvPicPr>
          <p:nvPr>
            <p:ph idx="1"/>
          </p:nvPr>
        </p:nvPicPr>
        <p:blipFill>
          <a:blip r:embed="rId2" cstate="print"/>
          <a:srcRect/>
          <a:stretch>
            <a:fillRect/>
          </a:stretch>
        </p:blipFill>
        <p:spPr bwMode="auto">
          <a:xfrm>
            <a:off x="2627784" y="1484784"/>
            <a:ext cx="4800600" cy="4800600"/>
          </a:xfrm>
          <a:prstGeom prst="rect">
            <a:avLst/>
          </a:prstGeom>
          <a:ln>
            <a:noFill/>
          </a:ln>
          <a:effectLst>
            <a:softEdge rad="112500"/>
          </a:effectLst>
        </p:spPr>
      </p:pic>
    </p:spTree>
    <p:extLst>
      <p:ext uri="{BB962C8B-B14F-4D97-AF65-F5344CB8AC3E}">
        <p14:creationId xmlns:p14="http://schemas.microsoft.com/office/powerpoint/2010/main" val="3576791365"/>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0"/>
            <a:ext cx="7498080" cy="1143000"/>
          </a:xfrm>
        </p:spPr>
        <p:txBody>
          <a:bodyPr>
            <a:normAutofit/>
          </a:bodyPr>
          <a:lstStyle/>
          <a:p>
            <a:pPr algn="ctr"/>
            <a:r>
              <a:rPr lang="en-US" b="1" dirty="0" err="1" smtClean="0">
                <a:latin typeface="Agency FB" pitchFamily="34" charset="0"/>
              </a:rPr>
              <a:t>Arme</a:t>
            </a:r>
            <a:r>
              <a:rPr lang="en-US" b="1" dirty="0" smtClean="0">
                <a:latin typeface="Agency FB" pitchFamily="34" charset="0"/>
              </a:rPr>
              <a:t> Ritter</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4 Euro</a:t>
            </a:r>
            <a:endParaRPr lang="pl-PL" sz="1800" dirty="0">
              <a:latin typeface="Agency FB" pitchFamily="34" charset="0"/>
            </a:endParaRPr>
          </a:p>
        </p:txBody>
      </p:sp>
      <p:sp>
        <p:nvSpPr>
          <p:cNvPr id="3" name="Symbol zastępczy zawartości 2"/>
          <p:cNvSpPr>
            <a:spLocks noGrp="1"/>
          </p:cNvSpPr>
          <p:nvPr>
            <p:ph idx="1"/>
          </p:nvPr>
        </p:nvSpPr>
        <p:spPr>
          <a:xfrm>
            <a:off x="1259632" y="1196752"/>
            <a:ext cx="7498080" cy="1837184"/>
          </a:xfrm>
        </p:spPr>
        <p:txBody>
          <a:bodyPr>
            <a:normAutofit fontScale="55000" lnSpcReduction="20000"/>
          </a:bodyPr>
          <a:lstStyle/>
          <a:p>
            <a:pPr algn="ctr">
              <a:buNone/>
            </a:pPr>
            <a:r>
              <a:rPr lang="de-DE" dirty="0" smtClean="0">
                <a:latin typeface="Californian FB" pitchFamily="18" charset="0"/>
              </a:rPr>
              <a:t>Arme Ritter  sind eine einfache Speise aus altbackenen Brötchen oder Weißbrotscheiben. </a:t>
            </a:r>
          </a:p>
          <a:p>
            <a:pPr algn="ctr">
              <a:buNone/>
            </a:pPr>
            <a:r>
              <a:rPr lang="de-DE" dirty="0" smtClean="0">
                <a:latin typeface="Californian FB" pitchFamily="18" charset="0"/>
              </a:rPr>
              <a:t>Je nach Rezept und Region wird das Brot noch mit Pflaumenmus, Powidl oder Konfitüre gefüllt, was aus den Armen Rittern Reiche Ritter macht, oder das eingeweichte Brot wird vor dem </a:t>
            </a:r>
            <a:r>
              <a:rPr lang="de-DE" dirty="0" err="1" smtClean="0">
                <a:latin typeface="Californian FB" pitchFamily="18" charset="0"/>
              </a:rPr>
              <a:t>Herausbacken</a:t>
            </a:r>
            <a:r>
              <a:rPr lang="de-DE" dirty="0" smtClean="0">
                <a:latin typeface="Californian FB" pitchFamily="18" charset="0"/>
              </a:rPr>
              <a:t> in Paniermehl gewälzt. Serviert werden sie mit Puderzucker, Ahornsirup oder einer Zimt-Zucker-Mischung und Vanillesauce.</a:t>
            </a:r>
            <a:endParaRPr lang="pl-PL" dirty="0">
              <a:latin typeface="Californian FB" pitchFamily="18" charset="0"/>
            </a:endParaRPr>
          </a:p>
        </p:txBody>
      </p:sp>
      <p:pic>
        <p:nvPicPr>
          <p:cNvPr id="89090" name="Picture 2" descr="http://imalbum.aufeminin.com/album/D20110106/736355_KV712TFOUIFURMTL38C4GOSNHXYB6B_arme-ritter_H122849_L.jpg"/>
          <p:cNvPicPr>
            <a:picLocks noChangeAspect="1" noChangeArrowheads="1"/>
          </p:cNvPicPr>
          <p:nvPr/>
        </p:nvPicPr>
        <p:blipFill>
          <a:blip r:embed="rId2" cstate="print"/>
          <a:srcRect/>
          <a:stretch>
            <a:fillRect/>
          </a:stretch>
        </p:blipFill>
        <p:spPr bwMode="auto">
          <a:xfrm>
            <a:off x="2627784" y="2996952"/>
            <a:ext cx="4896544"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8599900"/>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smtClean="0">
                <a:latin typeface="Agency FB" pitchFamily="34" charset="0"/>
              </a:rPr>
              <a:t>Kissinger</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3 Euro</a:t>
            </a:r>
            <a:r>
              <a:rPr lang="pl-PL" dirty="0" smtClean="0"/>
              <a:t/>
            </a:r>
            <a:br>
              <a:rPr lang="pl-PL" dirty="0" smtClean="0"/>
            </a:br>
            <a:endParaRPr lang="pl-PL" dirty="0"/>
          </a:p>
        </p:txBody>
      </p:sp>
      <p:sp>
        <p:nvSpPr>
          <p:cNvPr id="3" name="Symbol zastępczy zawartości 2"/>
          <p:cNvSpPr>
            <a:spLocks noGrp="1"/>
          </p:cNvSpPr>
          <p:nvPr>
            <p:ph idx="1"/>
          </p:nvPr>
        </p:nvSpPr>
        <p:spPr>
          <a:xfrm>
            <a:off x="1691680" y="4149080"/>
            <a:ext cx="6912768" cy="2880320"/>
          </a:xfrm>
        </p:spPr>
        <p:txBody>
          <a:bodyPr>
            <a:normAutofit fontScale="77500" lnSpcReduction="20000"/>
          </a:bodyPr>
          <a:lstStyle/>
          <a:p>
            <a:pPr algn="ctr">
              <a:buNone/>
            </a:pPr>
            <a:r>
              <a:rPr lang="en-US" sz="3100" dirty="0" err="1" smtClean="0">
                <a:latin typeface="Californian FB" pitchFamily="18" charset="0"/>
              </a:rPr>
              <a:t>Ein</a:t>
            </a:r>
            <a:r>
              <a:rPr lang="en-US" sz="3100" dirty="0" smtClean="0">
                <a:latin typeface="Californian FB" pitchFamily="18" charset="0"/>
              </a:rPr>
              <a:t> Kissinger </a:t>
            </a:r>
            <a:r>
              <a:rPr lang="en-US" sz="3100" dirty="0" err="1" smtClean="0">
                <a:latin typeface="Californian FB" pitchFamily="18" charset="0"/>
              </a:rPr>
              <a:t>ist</a:t>
            </a:r>
            <a:r>
              <a:rPr lang="en-US" sz="3100" dirty="0" smtClean="0">
                <a:latin typeface="Californian FB" pitchFamily="18" charset="0"/>
              </a:rPr>
              <a:t> </a:t>
            </a:r>
            <a:r>
              <a:rPr lang="en-US" sz="3100" dirty="0" err="1" smtClean="0">
                <a:latin typeface="Californian FB" pitchFamily="18" charset="0"/>
              </a:rPr>
              <a:t>ein</a:t>
            </a:r>
            <a:r>
              <a:rPr lang="en-US" sz="3100" dirty="0" smtClean="0">
                <a:latin typeface="Californian FB" pitchFamily="18" charset="0"/>
              </a:rPr>
              <a:t> </a:t>
            </a:r>
            <a:r>
              <a:rPr lang="en-US" sz="3100" dirty="0" err="1" smtClean="0">
                <a:latin typeface="Californian FB" pitchFamily="18" charset="0"/>
              </a:rPr>
              <a:t>Butterplunderteig</a:t>
            </a:r>
            <a:r>
              <a:rPr lang="en-US" sz="3100" dirty="0" smtClean="0">
                <a:latin typeface="Californian FB" pitchFamily="18" charset="0"/>
              </a:rPr>
              <a:t> in </a:t>
            </a:r>
            <a:r>
              <a:rPr lang="en-US" sz="3100" dirty="0" err="1" smtClean="0">
                <a:latin typeface="Californian FB" pitchFamily="18" charset="0"/>
              </a:rPr>
              <a:t>Hörnchenform</a:t>
            </a:r>
            <a:r>
              <a:rPr lang="en-US" sz="3100" dirty="0" smtClean="0">
                <a:latin typeface="Californian FB" pitchFamily="18" charset="0"/>
              </a:rPr>
              <a:t> </a:t>
            </a:r>
            <a:r>
              <a:rPr lang="en-US" sz="3100" dirty="0" err="1" smtClean="0">
                <a:latin typeface="Californian FB" pitchFamily="18" charset="0"/>
              </a:rPr>
              <a:t>mit</a:t>
            </a:r>
            <a:r>
              <a:rPr lang="en-US" sz="3100" dirty="0" smtClean="0">
                <a:latin typeface="Californian FB" pitchFamily="18" charset="0"/>
              </a:rPr>
              <a:t> </a:t>
            </a:r>
            <a:r>
              <a:rPr lang="en-US" sz="3100" dirty="0" err="1" smtClean="0">
                <a:latin typeface="Californian FB" pitchFamily="18" charset="0"/>
              </a:rPr>
              <a:t>Haselnussfüllung</a:t>
            </a:r>
            <a:r>
              <a:rPr lang="en-US" sz="3100" dirty="0" smtClean="0">
                <a:latin typeface="Californian FB" pitchFamily="18" charset="0"/>
              </a:rPr>
              <a:t>, </a:t>
            </a:r>
            <a:r>
              <a:rPr lang="en-US" sz="3100" dirty="0" err="1" smtClean="0">
                <a:latin typeface="Californian FB" pitchFamily="18" charset="0"/>
              </a:rPr>
              <a:t>der</a:t>
            </a:r>
            <a:r>
              <a:rPr lang="en-US" sz="3100" dirty="0" smtClean="0">
                <a:latin typeface="Californian FB" pitchFamily="18" charset="0"/>
              </a:rPr>
              <a:t> </a:t>
            </a:r>
            <a:r>
              <a:rPr lang="en-US" sz="3100" dirty="0" err="1" smtClean="0">
                <a:latin typeface="Californian FB" pitchFamily="18" charset="0"/>
              </a:rPr>
              <a:t>mit</a:t>
            </a:r>
            <a:r>
              <a:rPr lang="en-US" sz="3100" dirty="0" smtClean="0">
                <a:latin typeface="Californian FB" pitchFamily="18" charset="0"/>
              </a:rPr>
              <a:t> </a:t>
            </a:r>
            <a:r>
              <a:rPr lang="en-US" sz="3100" dirty="0" err="1" smtClean="0">
                <a:latin typeface="Californian FB" pitchFamily="18" charset="0"/>
              </a:rPr>
              <a:t>Kakao</a:t>
            </a:r>
            <a:r>
              <a:rPr lang="en-US" sz="3100" dirty="0" smtClean="0">
                <a:latin typeface="Californian FB" pitchFamily="18" charset="0"/>
              </a:rPr>
              <a:t> </a:t>
            </a:r>
            <a:r>
              <a:rPr lang="en-US" sz="3100" dirty="0" err="1" smtClean="0">
                <a:latin typeface="Californian FB" pitchFamily="18" charset="0"/>
              </a:rPr>
              <a:t>gewürzt</a:t>
            </a:r>
            <a:r>
              <a:rPr lang="en-US" sz="3100" dirty="0" smtClean="0">
                <a:latin typeface="Californian FB" pitchFamily="18" charset="0"/>
              </a:rPr>
              <a:t> und </a:t>
            </a:r>
            <a:r>
              <a:rPr lang="en-US" sz="3100" dirty="0" err="1" smtClean="0">
                <a:latin typeface="Californian FB" pitchFamily="18" charset="0"/>
              </a:rPr>
              <a:t>leicht</a:t>
            </a:r>
            <a:r>
              <a:rPr lang="en-US" sz="3100" dirty="0" smtClean="0">
                <a:latin typeface="Californian FB" pitchFamily="18" charset="0"/>
              </a:rPr>
              <a:t> </a:t>
            </a:r>
            <a:r>
              <a:rPr lang="en-US" sz="3100" dirty="0" err="1" smtClean="0">
                <a:latin typeface="Californian FB" pitchFamily="18" charset="0"/>
              </a:rPr>
              <a:t>gesüßt</a:t>
            </a:r>
            <a:r>
              <a:rPr lang="en-US" sz="3100" dirty="0" smtClean="0">
                <a:latin typeface="Californian FB" pitchFamily="18" charset="0"/>
              </a:rPr>
              <a:t> (</a:t>
            </a:r>
            <a:r>
              <a:rPr lang="en-US" sz="3100" dirty="0" err="1" smtClean="0">
                <a:latin typeface="Californian FB" pitchFamily="18" charset="0"/>
              </a:rPr>
              <a:t>glasiert</a:t>
            </a:r>
            <a:r>
              <a:rPr lang="en-US" sz="3100" dirty="0" smtClean="0">
                <a:latin typeface="Californian FB" pitchFamily="18" charset="0"/>
              </a:rPr>
              <a:t> </a:t>
            </a:r>
            <a:r>
              <a:rPr lang="en-US" sz="3100" dirty="0" err="1" smtClean="0">
                <a:latin typeface="Californian FB" pitchFamily="18" charset="0"/>
              </a:rPr>
              <a:t>mit</a:t>
            </a:r>
            <a:r>
              <a:rPr lang="en-US" sz="3100" dirty="0" smtClean="0">
                <a:latin typeface="Californian FB" pitchFamily="18" charset="0"/>
              </a:rPr>
              <a:t> </a:t>
            </a:r>
            <a:r>
              <a:rPr lang="en-US" sz="3100" dirty="0" err="1" smtClean="0">
                <a:latin typeface="Californian FB" pitchFamily="18" charset="0"/>
              </a:rPr>
              <a:t>einem</a:t>
            </a:r>
            <a:r>
              <a:rPr lang="en-US" sz="3100" dirty="0" smtClean="0">
                <a:latin typeface="Californian FB" pitchFamily="18" charset="0"/>
              </a:rPr>
              <a:t> </a:t>
            </a:r>
            <a:r>
              <a:rPr lang="en-US" sz="3100" dirty="0" err="1" smtClean="0">
                <a:latin typeface="Californian FB" pitchFamily="18" charset="0"/>
              </a:rPr>
              <a:t>gekochten</a:t>
            </a:r>
            <a:r>
              <a:rPr lang="en-US" sz="3100" dirty="0" smtClean="0">
                <a:latin typeface="Californian FB" pitchFamily="18" charset="0"/>
              </a:rPr>
              <a:t> </a:t>
            </a:r>
            <a:r>
              <a:rPr lang="en-US" sz="3100" dirty="0" err="1" smtClean="0">
                <a:latin typeface="Californian FB" pitchFamily="18" charset="0"/>
              </a:rPr>
              <a:t>Zuckerguss</a:t>
            </a:r>
            <a:r>
              <a:rPr lang="en-US" sz="3100" dirty="0" smtClean="0">
                <a:latin typeface="Californian FB" pitchFamily="18" charset="0"/>
              </a:rPr>
              <a:t>) </a:t>
            </a:r>
            <a:r>
              <a:rPr lang="en-US" sz="3100" dirty="0" err="1" smtClean="0">
                <a:latin typeface="Californian FB" pitchFamily="18" charset="0"/>
              </a:rPr>
              <a:t>ist</a:t>
            </a:r>
            <a:r>
              <a:rPr lang="en-US" sz="3100" dirty="0" smtClean="0">
                <a:latin typeface="Californian FB" pitchFamily="18" charset="0"/>
              </a:rPr>
              <a:t>. </a:t>
            </a:r>
            <a:r>
              <a:rPr lang="en-US" sz="3100" dirty="0" err="1" smtClean="0">
                <a:latin typeface="Californian FB" pitchFamily="18" charset="0"/>
              </a:rPr>
              <a:t>Seltener</a:t>
            </a:r>
            <a:r>
              <a:rPr lang="en-US" sz="3100" dirty="0" smtClean="0">
                <a:latin typeface="Californian FB" pitchFamily="18" charset="0"/>
              </a:rPr>
              <a:t> </a:t>
            </a:r>
            <a:r>
              <a:rPr lang="en-US" sz="3100" dirty="0" err="1" smtClean="0">
                <a:latin typeface="Californian FB" pitchFamily="18" charset="0"/>
              </a:rPr>
              <a:t>spricht</a:t>
            </a:r>
            <a:r>
              <a:rPr lang="en-US" sz="3100" dirty="0" smtClean="0">
                <a:latin typeface="Californian FB" pitchFamily="18" charset="0"/>
              </a:rPr>
              <a:t> man </a:t>
            </a:r>
            <a:r>
              <a:rPr lang="en-US" sz="3100" dirty="0" err="1" smtClean="0">
                <a:latin typeface="Californian FB" pitchFamily="18" charset="0"/>
              </a:rPr>
              <a:t>auch</a:t>
            </a:r>
            <a:r>
              <a:rPr lang="en-US" sz="3100" dirty="0" smtClean="0">
                <a:latin typeface="Californian FB" pitchFamily="18" charset="0"/>
              </a:rPr>
              <a:t> von </a:t>
            </a:r>
            <a:r>
              <a:rPr lang="en-US" sz="3100" dirty="0" err="1" smtClean="0">
                <a:latin typeface="Californian FB" pitchFamily="18" charset="0"/>
              </a:rPr>
              <a:t>einem</a:t>
            </a:r>
            <a:r>
              <a:rPr lang="en-US" sz="3100" dirty="0" smtClean="0">
                <a:latin typeface="Californian FB" pitchFamily="18" charset="0"/>
              </a:rPr>
              <a:t> Kissinger </a:t>
            </a:r>
            <a:r>
              <a:rPr lang="en-US" sz="3100" dirty="0" err="1" smtClean="0">
                <a:latin typeface="Californian FB" pitchFamily="18" charset="0"/>
              </a:rPr>
              <a:t>Brötchen</a:t>
            </a:r>
            <a:r>
              <a:rPr lang="en-US" sz="3100" dirty="0" smtClean="0">
                <a:latin typeface="Californian FB" pitchFamily="18" charset="0"/>
              </a:rPr>
              <a:t>. </a:t>
            </a:r>
            <a:r>
              <a:rPr lang="en-US" sz="3100" dirty="0" err="1" smtClean="0">
                <a:latin typeface="Californian FB" pitchFamily="18" charset="0"/>
              </a:rPr>
              <a:t>Allerdings</a:t>
            </a:r>
            <a:r>
              <a:rPr lang="en-US" sz="3100" dirty="0" smtClean="0">
                <a:latin typeface="Californian FB" pitchFamily="18" charset="0"/>
              </a:rPr>
              <a:t> </a:t>
            </a:r>
            <a:r>
              <a:rPr lang="en-US" sz="3100" dirty="0" err="1" smtClean="0">
                <a:latin typeface="Californian FB" pitchFamily="18" charset="0"/>
              </a:rPr>
              <a:t>finden</a:t>
            </a:r>
            <a:r>
              <a:rPr lang="en-US" sz="3100" dirty="0" smtClean="0">
                <a:latin typeface="Californian FB" pitchFamily="18" charset="0"/>
              </a:rPr>
              <a:t> </a:t>
            </a:r>
            <a:r>
              <a:rPr lang="en-US" sz="3100" dirty="0" err="1" smtClean="0">
                <a:latin typeface="Californian FB" pitchFamily="18" charset="0"/>
              </a:rPr>
              <a:t>sich</a:t>
            </a:r>
            <a:r>
              <a:rPr lang="en-US" sz="3100" dirty="0" smtClean="0">
                <a:latin typeface="Californian FB" pitchFamily="18" charset="0"/>
              </a:rPr>
              <a:t> </a:t>
            </a:r>
            <a:r>
              <a:rPr lang="en-US" sz="3100" dirty="0" err="1" smtClean="0">
                <a:latin typeface="Californian FB" pitchFamily="18" charset="0"/>
              </a:rPr>
              <a:t>mehrere</a:t>
            </a:r>
            <a:r>
              <a:rPr lang="en-US" sz="3100" dirty="0" smtClean="0">
                <a:latin typeface="Californian FB" pitchFamily="18" charset="0"/>
              </a:rPr>
              <a:t> </a:t>
            </a:r>
            <a:r>
              <a:rPr lang="en-US" sz="3100" dirty="0" err="1" smtClean="0">
                <a:latin typeface="Californian FB" pitchFamily="18" charset="0"/>
              </a:rPr>
              <a:t>abweichende</a:t>
            </a:r>
            <a:r>
              <a:rPr lang="en-US" sz="3100" dirty="0" smtClean="0">
                <a:latin typeface="Californian FB" pitchFamily="18" charset="0"/>
              </a:rPr>
              <a:t> </a:t>
            </a:r>
            <a:r>
              <a:rPr lang="en-US" sz="3100" dirty="0" err="1" smtClean="0">
                <a:latin typeface="Californian FB" pitchFamily="18" charset="0"/>
              </a:rPr>
              <a:t>Arten</a:t>
            </a:r>
            <a:r>
              <a:rPr lang="en-US" sz="3100" dirty="0" smtClean="0">
                <a:latin typeface="Californian FB" pitchFamily="18" charset="0"/>
              </a:rPr>
              <a:t> </a:t>
            </a:r>
            <a:r>
              <a:rPr lang="en-US" sz="3100" dirty="0" err="1" smtClean="0">
                <a:latin typeface="Californian FB" pitchFamily="18" charset="0"/>
              </a:rPr>
              <a:t>der</a:t>
            </a:r>
            <a:r>
              <a:rPr lang="en-US" sz="3100" dirty="0" smtClean="0">
                <a:latin typeface="Californian FB" pitchFamily="18" charset="0"/>
              </a:rPr>
              <a:t> </a:t>
            </a:r>
            <a:r>
              <a:rPr lang="en-US" sz="3100" dirty="0" err="1" smtClean="0">
                <a:latin typeface="Californian FB" pitchFamily="18" charset="0"/>
              </a:rPr>
              <a:t>Zubereitung</a:t>
            </a:r>
            <a:r>
              <a:rPr lang="en-US" sz="3100" dirty="0" smtClean="0">
                <a:latin typeface="Californian FB" pitchFamily="18" charset="0"/>
              </a:rPr>
              <a:t> </a:t>
            </a:r>
            <a:r>
              <a:rPr lang="en-US" sz="3100" dirty="0" err="1" smtClean="0">
                <a:latin typeface="Californian FB" pitchFamily="18" charset="0"/>
              </a:rPr>
              <a:t>der</a:t>
            </a:r>
            <a:r>
              <a:rPr lang="en-US" sz="3100" dirty="0" smtClean="0">
                <a:latin typeface="Californian FB" pitchFamily="18" charset="0"/>
              </a:rPr>
              <a:t> </a:t>
            </a:r>
            <a:r>
              <a:rPr lang="en-US" sz="3100" dirty="0" err="1" smtClean="0">
                <a:latin typeface="Californian FB" pitchFamily="18" charset="0"/>
              </a:rPr>
              <a:t>Spezialität</a:t>
            </a:r>
            <a:r>
              <a:rPr lang="en-US" sz="3100" dirty="0" smtClean="0">
                <a:latin typeface="Californian FB" pitchFamily="18" charset="0"/>
              </a:rPr>
              <a:t>. </a:t>
            </a:r>
            <a:r>
              <a:rPr lang="en-US" sz="3100" dirty="0" err="1" smtClean="0">
                <a:latin typeface="Californian FB" pitchFamily="18" charset="0"/>
              </a:rPr>
              <a:t>Zum</a:t>
            </a:r>
            <a:r>
              <a:rPr lang="en-US" sz="3100" dirty="0" smtClean="0">
                <a:latin typeface="Californian FB" pitchFamily="18" charset="0"/>
              </a:rPr>
              <a:t> </a:t>
            </a:r>
            <a:r>
              <a:rPr lang="en-US" sz="3100" dirty="0" err="1" smtClean="0">
                <a:latin typeface="Californian FB" pitchFamily="18" charset="0"/>
              </a:rPr>
              <a:t>Beispiel</a:t>
            </a:r>
            <a:r>
              <a:rPr lang="en-US" sz="3100" dirty="0" smtClean="0">
                <a:latin typeface="Californian FB" pitchFamily="18" charset="0"/>
              </a:rPr>
              <a:t> </a:t>
            </a:r>
            <a:r>
              <a:rPr lang="en-US" sz="3100" dirty="0" err="1" smtClean="0">
                <a:latin typeface="Californian FB" pitchFamily="18" charset="0"/>
              </a:rPr>
              <a:t>auch</a:t>
            </a:r>
            <a:r>
              <a:rPr lang="en-US" sz="3100" dirty="0" smtClean="0">
                <a:latin typeface="Californian FB" pitchFamily="18" charset="0"/>
              </a:rPr>
              <a:t> </a:t>
            </a:r>
            <a:r>
              <a:rPr lang="en-US" sz="3100" dirty="0" err="1" smtClean="0">
                <a:latin typeface="Californian FB" pitchFamily="18" charset="0"/>
              </a:rPr>
              <a:t>mit</a:t>
            </a:r>
            <a:r>
              <a:rPr lang="en-US" sz="3100" dirty="0" smtClean="0">
                <a:latin typeface="Californian FB" pitchFamily="18" charset="0"/>
              </a:rPr>
              <a:t> </a:t>
            </a:r>
            <a:r>
              <a:rPr lang="en-US" sz="3100" dirty="0" err="1" smtClean="0">
                <a:latin typeface="Californian FB" pitchFamily="18" charset="0"/>
              </a:rPr>
              <a:t>Marmeladen-Füllung</a:t>
            </a:r>
            <a:endParaRPr lang="pl-PL" sz="3100" dirty="0" smtClean="0">
              <a:latin typeface="Californian FB" pitchFamily="18" charset="0"/>
            </a:endParaRPr>
          </a:p>
          <a:p>
            <a:endParaRPr lang="pl-PL" dirty="0"/>
          </a:p>
        </p:txBody>
      </p:sp>
      <p:pic>
        <p:nvPicPr>
          <p:cNvPr id="91140" name="Picture 4" descr="http://www.baeckerei-gehrold.de/images/backwaren/image03.jpg"/>
          <p:cNvPicPr>
            <a:picLocks noChangeAspect="1" noChangeArrowheads="1"/>
          </p:cNvPicPr>
          <p:nvPr/>
        </p:nvPicPr>
        <p:blipFill>
          <a:blip r:embed="rId2" cstate="print"/>
          <a:srcRect/>
          <a:stretch>
            <a:fillRect/>
          </a:stretch>
        </p:blipFill>
        <p:spPr bwMode="auto">
          <a:xfrm>
            <a:off x="2411760" y="1196752"/>
            <a:ext cx="5508612"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357021"/>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498080" cy="1143000"/>
          </a:xfrm>
        </p:spPr>
        <p:txBody>
          <a:bodyPr>
            <a:normAutofit fontScale="90000"/>
          </a:bodyPr>
          <a:lstStyle/>
          <a:p>
            <a:pPr algn="ctr"/>
            <a:r>
              <a:rPr lang="en-US" b="1" dirty="0" err="1" smtClean="0">
                <a:latin typeface="Agency FB" pitchFamily="34" charset="0"/>
              </a:rPr>
              <a:t>Dampfnudeln</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4 Euro</a:t>
            </a:r>
            <a:r>
              <a:rPr lang="pl-PL" dirty="0" smtClean="0"/>
              <a:t/>
            </a:r>
            <a:br>
              <a:rPr lang="pl-PL" dirty="0" smtClean="0"/>
            </a:br>
            <a:endParaRPr lang="pl-PL" dirty="0"/>
          </a:p>
        </p:txBody>
      </p:sp>
      <p:sp>
        <p:nvSpPr>
          <p:cNvPr id="3" name="Symbol zastępczy zawartości 2"/>
          <p:cNvSpPr>
            <a:spLocks noGrp="1"/>
          </p:cNvSpPr>
          <p:nvPr>
            <p:ph idx="1"/>
          </p:nvPr>
        </p:nvSpPr>
        <p:spPr>
          <a:xfrm>
            <a:off x="1043608" y="836712"/>
            <a:ext cx="3384376" cy="5184576"/>
          </a:xfrm>
        </p:spPr>
        <p:txBody>
          <a:bodyPr>
            <a:noAutofit/>
          </a:bodyPr>
          <a:lstStyle/>
          <a:p>
            <a:pPr algn="ctr">
              <a:buNone/>
            </a:pPr>
            <a:endParaRPr lang="pl-PL" sz="1800" dirty="0" smtClean="0">
              <a:latin typeface="Californian FB" pitchFamily="18" charset="0"/>
            </a:endParaRPr>
          </a:p>
          <a:p>
            <a:pPr algn="ctr">
              <a:buNone/>
            </a:pPr>
            <a:r>
              <a:rPr lang="de-DE" sz="1800" dirty="0" smtClean="0">
                <a:latin typeface="Californian FB" pitchFamily="18" charset="0"/>
              </a:rPr>
              <a:t>Dampfnudeln sind eine traditionelle Mehlspeise der süddeutschen Küche. Sie bestehen aus Hefeteig, der in einem Topf mit Deckel gleichzeitig gebraten und gedämpft wird, sodass sie einen knusprigen Boden und eine weiche Oberfläche haben.</a:t>
            </a:r>
          </a:p>
          <a:p>
            <a:pPr algn="ctr">
              <a:buNone/>
            </a:pPr>
            <a:r>
              <a:rPr lang="de-DE" sz="1800" dirty="0" smtClean="0">
                <a:latin typeface="Californian FB" pitchFamily="18" charset="0"/>
              </a:rPr>
              <a:t>Die Dampfnudel kann beispielsweise mit Kraut, Salat, Gurken oder mit Pilzen in Rahmsoße als Hauptgericht serviert werden. Als Dessert kann die Dampfnudel auch mit warmer oder kalter Vanillesoße, Weinschaumsoße oder mit Kompott verzehrt werden.</a:t>
            </a:r>
            <a:endParaRPr lang="pl-PL" sz="1800" dirty="0">
              <a:latin typeface="Californian FB" pitchFamily="18" charset="0"/>
            </a:endParaRPr>
          </a:p>
        </p:txBody>
      </p:sp>
      <p:sp>
        <p:nvSpPr>
          <p:cNvPr id="90114" name="AutoShape 2"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sp>
        <p:nvSpPr>
          <p:cNvPr id="90116" name="AutoShape 4"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sp>
        <p:nvSpPr>
          <p:cNvPr id="90118" name="AutoShape 6"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sp>
        <p:nvSpPr>
          <p:cNvPr id="90120" name="AutoShape 8" descr="data:image/jpeg;base64,/9j/4AAQSkZJRgABAQAAAQABAAD/2wCEAAkGBhQSEBUUEhQUFBUUFRUUFhUVFxUUFRUUFRQXFBQVFBQXHCYeFxkkGRQUHy8gJScpLSwsFR4xNTAqNSYrLCkBCQoKDgwOGg8PGiokHyQsLCwpLCwsLCwsLCwsLCwsLDQsLC0sLCwsKSwsLCwsLCwsLCwsKSwpLCksLCwsKSksLP/AABEIALIBGwMBIgACEQEDEQH/xAAbAAACAwEBAQAAAAAAAAAAAAAEBQECAwAGB//EAD8QAAEDAgQEAwYEBQMDBQEAAAEAAhEDIQQSMUEFIlFhE3GBMpGhscHwBiNC0RRSYuHxFXLSU4KSQ4OTorIW/8QAGwEAAgMBAQEAAAAAAAAAAAAAAwQBAgUABgf/xAAuEQACAgEEAAUCBQUBAAAAAAAAAQIRAwQSITEFEyJBUZHRYXGBofAUIzJCsfH/2gAMAwEAAhEDEQA/AFTmOAA3cbX0H+Y9yzotJLjcgmJibWbOukkrPGY4NBcTAAgC0nWAEv4PiS5rmzPS/mYXn4r0tn1KU/7ig++X/P0GZA1LlU1RAG5MepQj3dVUu0NpBBv2URlyMSi6DhwqmbuqT2aYHvNz7gqfxWV2SmAGjtmJPm65Qj8WIm4PT+6zpTmzzta2hN/kj+fL/YQ/osd3j7vkaGsbS4CbXMDy6K765nmAPwPvSqniJMuN9NvhK1qY7Kw5uWNIIIPkIVb3cJhv8Lclx/Ow81YF+Yfem4VKmGbaowyA6+zm9ZCIwfDajwDTaXEAS4EBgNiQ5zoaB2JR+G4Cxj/EqvbJbDqVIZmzNjnfofIEI8ME5ciOr1+DA0py/T3+h5DG4mB3m3vTZuExGIoAtpuc8D2miQTpBdEabyvRMZRYZp0aYOznDO4eRdIb6ALSrjHu9pxPmU2tMqVs8/l8bVy8uPapX9l9zyeD/AlYuDqzqLBuHPc90eVOQPevVYXhNGmAMxMfyMDR/wCTnE/BVlWCZcIv2MqGvzwvY6vvj72EnwojK93+5/8Awa35qKZpNENos9TUd/8Ap5WKkFSopdIHLW6iXeSX1YUMUIgU6Q/9th+YKr4o2p0h5UqQ+TVjKsCrWBebI/8AZ/VmhqA6tp//AB0/+KoKbP8ApUvSlTHyauCsApIWbIupP6socHSJk0memYfIhYu4RRJkNew/0PI+Dg5FhTChxi+0GjrtTHrJL6sW1fw8wmfEdpo5jT/9mlvyQWL/AA3VnNTLHdg7Kew54HxXoAFICo8MH7DePxnVQ7lu/NfajxtfBVaYioypTjcjkI89CpwLC55H6ctpO41gd5+C9o2oRoSPL69Vi/C0zJLGgm2ZgDHX6QInuQUN6aNcD2Px2TknkVfkeJfRcahaAC28iT7WxEaEdU2pcLY5rRVMm1+4+aMq/hcQfBqX6VLH0qCx9cqU43DVKJAqtcCdJnKe4do4eRKVzRnjqo8L3N7R5cOpT25E2/b3+jGlJ7KdrCJCGxWIl47tE7bmPhCVDFO63O9pV219yZKT875NVacYtIBuVOPrgEAECWidLOuQR6QgWvkydBr+w7lB13lxJOp+wB20UebwW8m2F/xe/T3/AH+61HEG9D7x99PglkmVownZD8xhvJQc/iF+WwRIxNQWNQNP8sut2MNICXUnQba7Hp/fTy9ESyjI394Xbmwc4R9zyfFMcKjyB7LbDv3+H3K7hFaHFvUSPMfZ9yaf6PTOx9IVDwOLscQRpMdt48/ejJwcdpmeTnhlWR88+3x+pvnze1Y9dvXupGGIv/ce9bUKJcIcIdMW0PkjWcMI/SfcfogbGavmpKxUaM7LSlQMfZTWlh3khrQ4k2AAJPkAmtLg7KfNXOd3/SDuUf73jXyb79kfFp5z66ENXr8GmW7I/wAku2edofhupXnI0QPae45WN83HfsJPZNMF+F8LRu8fxD/6pbSHkzV/m639KY4jGudAsGizWtAa1o6BosEOtTFhjj6PFa7xbLqnS9K/f9X9gmtjnOAE2Fg0QGgdGtFgPJYKArBGMgkBWCgKYXHEhWVVJeFxxcBTCy8YKBiFxwQArAIb+IVxWUnBACvCwbUWgeusijQBWhVBVwps44BSFIUwusghdClSFJBWFabFpgtOrSA5p82m3quIXKUdynaFWN/DVN96f5buhl1M+X6m/H0SmrwRzDz8o66g/wC3qvVqCJEEAtOoNwfvql8mlx5Oapm9o/HtRg9OR7o/j39fueHqN6WA0H1PUqknoF6XF8AbrTnrlJ+R3S1xYyQ5zQRYguEg9wsvLp3jfJ7LS+IYtTG8Tv8AD3QtDSRpp56HRdkJ9dv7ff7kVOIUmm5B7gz/AIWR4hTEw4x2BGmlxCC4r5HPMb6RLqLmizC4jYCCfLp590DU4RXeS4xJvoD9VGI/E9CnZ3jT/t5T6uP3KF//ALSh0rj/AMf+SPHC64Rn5dfhjKpzSfxyN25RsfiPvQrnVWyRBnz++qDw2YznEXsbX8hrurMac5c6MzvZaDMN2k6fe6XbHFTp12HtqXGojqZA+/sphgcE6qeV1m3c4yA3uT9FhwXg5qSXmGN9t8b/AMrAdXRtsNU3xGKAaGUxlYNB1O5cdz3TWn0zn6pdf9MfxTxWGlXl4+Z/svz/AB/AuK7aQLaUkkQ6ofbd1A/lb2HrKEJlRCtC1EkuEeGyZZ5ZOc3bZUBSApUgKQZwCsAoJWFXFQuOCC+Fk/EgIZmeo4BoJJMAbk9AN04w/wCDa5PM0DQ3c2L9gSevuQ3k+C6g2KjiSdFZtNx7L0Dfw01hh1VsiZDQTET/ADR9z0Wb+HNab+JHXKI98wgSyyQxDBYso4GdSiWYEdEWKLLwTa92xbzmFuyh0IPcEHsgvJP5LvEo+wK3CDoFuzDjoES2gtm0VCkytGDKI6Batw46BbNpK4YrKdHbDEYNp2UjhrSiqdMmwWmN/Jp5jckgAdz8/RRPUrGrbJWHc6S5AXcJOxVG8HqHRvqYATjhWL8RzuXKBEAkFxJveD0+YTfINdu1/kuxauWVXFcA54lB0zyn+g1P6fef2WJ4VUH6fi3917OpSAFygcUGgSf89kWWXLHuiihFnkalEjUEeYVIT3FPBGg8tYv3SxwadQR5IcfEYp1NMl6V9pgq4KarY0Mj71WXiLQhljOO6LFpQcXTNUs4xwGniBflfs8a+Th+oI4VFbOrOpKmExZcmGanjdNHynjmHqYZ+WqI6H9Lh1ad0kp8YynQkd19l4rwuniaZp1WyDof1NOzmnYr5Rx78KVMNUgjMwnleBYjv0PZKvTQir9jcj4tqM7W11JfuEYXiDKg+YIV/wDSqBvkHoT9ClPD6Rp1Gk6aHyK9QMA03hqzcy8uXpbo9Xop/wBXjvPCLkvlf+jOpSDRrHeQPnYbdUVwLhrKznEOHhs9tzTm8ml/6nmNNtbryPC+BYjG1msuGm7nn2WMHtOPWBtvYbr6K5lOlTbQoiKdMQOrifae7q47+g0ATODSp+qRkeI+MTxenGmm+r/7X/C2MxYIDWDKxtmtGgH1PfdCQuUwtE8c25O32cpXQrLiCAFV9SFFWrCDMvNtFWUlFWyUm+ETUxBJgJ/wX8HOfD65LWWMfqIOltpt5z6rf8NcEaIqP7ljToY1c49O2/z9NVxrRzZCYsHcsTvrodoN9dEn528bjh29mdDCsotcabGsaATbme64gS4ySYIHfpBmcbXdnaGFphsl0wLOa2oXOGgEi3U9WqlQNeMos52XNJDHAiXQGtsLACfZF9YhLeNsAZ4bC9wLtHNfa2UBuaGkT0Bn1BUyk0rCRipSozxPGGEAtHhgn9EAOaILTG3XX9IkGSALX4y0GWSXSeYkgNB/SGyZGtzc+6ARw+QDUqNaCSAC4BzjEwGa+VrzZZ12MomcgPKJD3taWl8lhLgModlHsuAILhsCUup5Zcvr9xvy8ceLtjVmMphv5lQtB2zMJcXWADeg9AErrYge0x2VwzSQAKpOa+YNMZZIE6a23U4hwd+U2kGuBFWoHOIyPu45mAj8tx5QWyJJtIEDsqZ2ljXOoQRmc1svkkmfGY4FwOl92gbwDPlUCTPQcH4hmhtXlJjK4iA6djs12lt5970YFfOKL8zIcx9VzTzVABAplrRmIPtsF7mDyW0Me9/BfHGvDaNRwe6DkfEh+WA5uY+0R2mwN1EIJumCypx5QV/CLv4ZMscznQOIMIWpfkwcvgFCTky2G5ELxen4mQAGWmQNATO9tI+a3p15stnvB+/kvP5Mry277GoehpgHCeG5Hue48zjp0G3omr8cBuk/GXSzeW3kWPp6JThOJHR7pM6/4tKmGqeNbYh3geZb2elrY3cm331QtXG2sPv7+SB8edPKywrVo1Rv6qTQNYUi9fEbef8Af5peax81NTE/ZQVXEdFVTvstsDG4gH12Q77FCisr+JP38Vp6PNslXsxXPitWjXMrNesA5WDlumcEByzxOHbUYWuEg+8HYhQCrhy4mMnFqUXTR43iPDfDflIEbHY94+iHFSLRMdBPxXseJ8PFanBsRdp6H9l4eu0tcWuABBg6bLJ1ODY7j0z6J4R4ktZjqfE13+P4nu6GG/hqOT/1akGoen8tP037+QQZWmIqlziTuVmtWMFFKKPAZ889RkeXJ2zgFYBcApCsBJAWdV8K7nQEG4lxgKrdKyUrKwXnsnn4f4KKziC7K1oBMCSZmw6f3S+nRgWXo/w5yBxFy4hvoL/U+5Yur1DUXIexYqCMaXNJg5ewtpcCywoVok5zlAmo5tjkBBdzOiBbUdN1rxP2vvyP33SoCHTIAF/0usP1Q4xbZZOlytSNjYpYx5j8ezwnQ/I6o0v/ADHQchloAg5nS1pyxJnLpdAcQxrS8DOXFgpOdDWl+aqIbmJl3XkDQBNtJUnEOf4bntygk08uRpzPc2Jh3M7mzmw5R2lRiMVlaaVRvO8vaHVCx5qtbBL3OaC1sh750PLFyvRqVqzJcdrBq+NLcOS5xHivy1egqEavdUY0U2taaeoA5oA0JV4xxDM5e5pLnVTmawtFQtDPzPYytImBGY6kg2B+GDMlN+V+Z4dUbm8VrRmcX1Ko5oc7I8EGARlBBiIVcS45LPEaxlQVQH+Gym1wZnzWdUIJkwJABg0tVD6LxXqpI2wlPKxpfm8V2ZpBHNTa2m8uqOcRmLi3xABqToIsQ8Ph6niPZTc/Ne5MkgQLVTYGCNI6RaBRlYUzhxTJkueXU6hbTd4bzDshBzTlIGb9QbNoJKmnj3sdWY2k5zJAc1/5Zyk5jZpkGQ7mmCBfQKt+wWMW23/Ox9j8UGh1OqZBDQ8VKsQ8ZBNrgmcxzEAnNbWQaPFKdNzX0S3O0hzyHZXNLTlljSS0tJ5oaSfIC6mi9ji5jWuALWlryySwwGODgAc7ToAYMidYWNaoBUDGtZLM3O0ANdyi+WQZEEQDE3Amyo2EWNLhn2jhnHTiGyRBAF4ifp7uqx4hjBmDZiNexXjPwnxKC2HjlNwTcyOYCbOBMX7hF1eJNJJBlwcZEzLSbW6f3SGvyuUNoLFhUZjs8TIqBoALSJnckagdOqPp1wYMwEgoYrMAdx9b/RFYTFy2YIkeyYt281gptMcljTXCGeIrSD6LznEKT2zkDDmicwEggky1222+yOHFqefLmGYAGOk7/FWxXMIRYtxe5E47xvlAfDsW4sGYgHf95W+IqWQ9KjlKriqq5ETpvgCNcn+6wqOhYVql1Ss62spiKByZqa9lpSrpd4sK1OsjxbQCQyFSFcPWdNhey36ZNztrA7qlN69RhnvgmZE47XQax6uHIam5bNcilQhpWVTBMcZIEnqAVo1aZVKOTa6YqUhQrBccSFMLgFL1xwLiXrTC0IE7rJjcz0xY1J6if+oxhj7k0qS9HwcANFhr1MkgdPVKMNSTnBS3T/CydUv7TY3Hl0ZcTZe87jqdFfhrx4bi4N5S1wGUOcQD1F7kAC8DXZa42kCIFyIM9Z6+oPvQWJbmaykG2eRmFyeV0i8gQSYv03CU0L2ZWNze7EkM69JocwmJEQ0EcjS3KS0QQdIMW3mYXn6mIbUpU6/NlzEMAa0iDLQZeCYbGlrhpgTZ1UxFNrmuFhOTMbRltIBsBGeXAblKKlam4spPpltNj6hZcuECZYernOzcpmWlxvad1yEYoAx1JtSpTLHAis5zi5vKW4fwyW5wXZQMoaBy26atKh2Je6i/I0wXB8CkAH0muyHwsrszKbQxx0nmJESEdi8ZTo03ZGlsFrKd7uA5i4VSfZLSLEmMnsiUvdxAVWvf+YA8eE22XwmuOd+Q+wGFs5WuOoF9AhtoYjF1dcGf+nCqPEaRLnUyA4tc5rKRyVS9tRoAbezXEjQGLIJvEefxfABoNcxoOaXSGOHM916tTK505TBcWf0rbGcRqUnvdRdLaTGPyiWta2pchsyY8QhwJvlMIPitVualndAY0EhtMNaXklwcWkwQ69wD7JBy5pHBUm++vYy4phRTBJuYYQMrGslhgtAggiHgRAaY0JS2sSCMhJaDZ94hwzOabQQCSdN0a4uLOXwhTDyYdmaC8lxa3+rlLfIAA6BZYWrnPh5iAAXtDMxaLy4aTJDiNQBy3UPkLHhchvAscRYvAFrPBLoaHEZT+mxjXcrSlxP814PU6dQYshMNROfNOjiDIIjoIOh2g9NbIOpbEvgw2XESNZ2HaSUjOCm3fwF9NtHscBjPv6phVxMCRc/Tc+6V5jCYyN/Tp1TjD4qyycmKmTGVdi/AYhz8Q6oTIOm1pmF6+lUkd/ikX8OJBaI62F97esJjRrwPT/KtL1MtnmptNGtSrH0QWIrq1Z6ErOsqqIu3wBeLLiFnWdZXZ81jUR0gV8mbSpDuZcFVm5RoopJh1HEGIbM9uy0ovkA9fmNR99Uro1xmncfT7+CMwtfM5wiNwBp9x8lt6CTpxozdRGmmMGPRVFAtKNorToWCmLYFZUitwQuorYkBVwVGVSFxYs0qK5srMWeJVWSW4fS1KYU2XWODpwwI6kxZeR7psdhxFBWFpJpRpWQmHYmdEWQ5K40WTrkGfUl2XqNfLRB1SfZG/M7SeWTYnSwRlUBsnoYsOux7WS/GSSOt/TYfMrEi3jld8j0KaopjMVSzODmBwmW3brN3W5v1TeBYgaBK8XUcKhaC97pzuIB5S6mGHPljM7KZ1yiQBoCjHPyEOu0CfZ6BsaTfQD0SxjnHM/McxyEnYloNrC5sL2n3rQWo3ELHRjhsc6kKxztcM7GRDspaKbmuzSOUHQayZIEJNiMU6rSbTdm/MfLp1YCcpNMaZS5ukXLzrAzPX4XLLRZr3uEAQTmEnM3U2dAiLERrdbibOJBMOzDlAZOZ5c7lbp/KSP5YnZGeSkWW27/nAnxTGuew03U2PnwnPEU2yQ1uaGfpLZJ01OugEByVGEVMzmiBlyksIJc2CbOBc4mB1gkGyYf6dLScplxEOnQ5um+mtr73uHiMHlBbdwLpg2Eib2MmxI1CqsqGouNVYNSreGXnMcgyEhkTmynI8QAGuaXaWkg9FOGxJbTLaZyua053cpBykPLmnfnytFzIOwJCNZlbRqMdIccxAiZcTM5yCQYiwgHcnZdTpNa1pABdLpmHNI0u0i3b+6N5iortTsLwePLnERAeIygABrgWgOB1dYO1vLj1Q3G3NFUOG0A7XA6eaIwbDJm5J1+/RV/FDQabH/qm+5LQLHz29yBGW7IDyVGSoxw+JG2ibYbF3XnqTxaNIBCZ4WoQLoObGi/selpVpCKa7ok2FxIiUY3EwkNr6BOQYIKyxIsUuxPHGsdEg/e/7KzMdmvI8kRY2uykpGwo2HZYVgrVcURcc3YKAc7ZEK+0E5e4NUcqvsI3WrmwgcbXygnojQRHZlTacxB6lH0bOBQuH5jJ3TBtLRb2BU0hDLyg6mZR9CmVnh6SZUKa0a4EmyKVNb+EtWsV4UHUefK5rVYBWhDLkNasqwW4WdUKGShhRbYeSNpNWFFth5Iyi1ZbXI7fAZQCPYUFRRbXIcy5WuzX+oEH3WS54OWD7UQex0TRxslNfGtpkk6mT6kAD11Ky80Fvq6sYxt0B16UmHSIkm3oSs2MZlIc3msDMiLSCRGluuo2hYYniognUzJ8xppbW3/avOcR45ckbmTtPbyCmG3G/TyEqc+B/wD6kwF7zGYl2rfMHL0uPkg8TVz3cdRaIs07e+XR1K89/qxO33oIBRLKzjEyRY9NFaU5VTIcHHsIxNzAloBcbRvp2sEAWPdOYAkbgCL+W/8AZEhwcTF4NxuP2RNN3UemiF+ZKm0J6tK5919PfusWC8ieyc4nCZtNNZQNaip3UGjO+CMOAJttYm8DR0bTfogPxHBa0gQXF0+WotPmj2AAHNoBJPxS3idUPdAIMdLj3o+KTbQKXdiGk8tMJxgsUDZBV8LKGNNw0TkorIi8Z8UeqZi2tF9FliuJkjlAMi2x85SahUIgoupxIFt2jzHxSfk0/ks4o6m3qt6uLLQAxoPc/QJa/FMcYkgbXtp00WdTFA9wDCN5bb5O4Z6ClSFQDMfQaI6mWNs1xkCey8RX45eMxAFoB6K7eIu1DXPK56WYFuL4s9disWEkxGINR+VpsNf2WdClVq6gtHSZPvTrh/CIVsWBxfPYKU4xXBtgcLYJ03Bco81pgMCmlejAaFs6eFNWZuaXBnh8Pp6IxoUZIV2hON2LJFw1SuAUqDjz4WmRcGqyGXOFNUqMWoWtCnLgDo7l8psD74Pouq+DrCcJdgRtEILh4IJadQdPgUe0JDJGmxuDtBDCiWlCsK3YUlMYXRsF57jNHqn7Xdks4lSnUXWLrZK0kMYeGeMxwMWSOvhSV6bGUr2+SCZhTOml/PyVMWRoeUtqElPBOIsJ8tUfhAQS5x10B2sPqtajAJOmojbS30QdB4Due9rFtu89unomN7kgUvWmbVawac8wQLzvt9+S0wddpGZpMSAdTvpfz3SnFVXOm1z12BuieGh7WnRwsYuCOnor7ajyRLHUbHTzblNtb/VC+I3fVB1+IOcSC3L2vtbVW/iW06Ic8GSdQJ3sh7GUcaXJvisEYiY7xNj2XnqNDK4t6Ej3GEXiuLuqEZC5rRtOp6kKlCnum8MJRXIKTKmgqHCplToqzsMjlNwndgFA4WE5GHV/4dTbJ3iCvgAAlXEHgNgL02OoGDY9l5LHsIcb2KvglvkPKG3Fu+RayQV7HgAD2iQJFivKU6JXtPwnh+W/VNZ3aM6ONxg2x9h8J2TPC4VWw2HTbC4VRBC8maYPCrWuznA6f5KNo0oE9EH1K0MQpkKkKzVUBaAIwI4KcqkBSpIEWVWDVaFaFSiSGtVi1cArwuJCXO9mr/2v/wBwGvqPiCjAUspVA0kH2XiHdujvMG6IwlXVh1HxQNRG1uQXE6dBzCiGFCtK2Y5ZGQ0I8hQMAlCVjmv0H2Fd1SyDxdWZjRee125TsZxRFGLw9/NBluoAJJ67QmeGqB0iL7Dz3U4ghjIt1KBCTQ0+ODz1TBySHCxG+3S4S/F4UMEHmJ6G2ncdT8EyxWPyy4iY93T5pTj8U5xFo3te/wBlO49zORkGZbu3MRCfcNwUMnqIjt0leYe02162XpcBixRphr3TO5nSDtqi5YulTIyMXcVw7c5909e57oaoxxplgIiD216reo+XFxv/ACi0AHcoLFPLrN9Tp8lML4RS7VC6jQIJGsdPomOFpojB8PkTur4alCcxz3MXytLo0p01u2ktKdFFMw6cjjFGwQUFo3DI1uHWrKKJtRwix2Ac5sDff9kir/hIkr37aC0GFHRDx44w6DrUTiqTPCYX8Hlel4dwMMACdsoLenRROLKTzSmqkzLD4WE0w1BVoUEW94Y2fcj40Lv5ZhjakANHr9AhnNi33Ksy5zH77q0J+KpCjduzIBWCsGqwCuVKwuViF0KSBKrAKXMgrgFU44BWC4LoXHEEWVMx9W6dx09FpCyqslUZZDLC4kOHfdENckNOoWmQmtHFBwtruFmajFXKHMU74Ci9YVGDX0VTVUOesTLCx2MgIYcNdIv5oTi+IOjRe1z+yYVTKEqUZVceCDlbL72eTxuBc+ziSOiFHDCCIlesfhbrOphb6LQ8tcKIPzJCCnw8gq7+GFxkkynww/ZQMNCLHDH3BPJITU+F+aJpcOjYJq2gtW4dTLT45Eb5fIrfgyRDRHXyWmH4emjaK1ZSVseCGPorKTYIzDQtm0UQKakMR2VsxFJWFJbhisGKjOszbTVwxaMprVtJVOM2UkVSoq1OktnvDBJ9ArxVsnrlkyGiSgnvLzJ0XPeXmTp96Kyfx49vIrknuJldKqpR7BEgKVwUqSCFi6qJXYmsGheTxXHxnPM0di4A9rKspKPZKi5dHpOJD8x3mUMuXKV0VkcpK5cpZyOUOXLkNlgapqppHmC5cg5P8WXj2MSocuXLz0zQRmVRy5chxCso3VZO1XLk3HsoyFNUaLlyOwaLtWjVy5ERDNArhcuVwZZSFy5SziwUtXLlByCToFdi5cql0E0ktrGXmeq5cmcHYLN0GVB+WzuX/AgBDlcuTwqcFYKFy472JXLlysVE3HTyFfKuIXq1Jvzu+DiAuXLP1fsaWh9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pic>
        <p:nvPicPr>
          <p:cNvPr id="8" name="Obraz 7" descr="pobrane (1).jpg"/>
          <p:cNvPicPr>
            <a:picLocks noChangeAspect="1"/>
          </p:cNvPicPr>
          <p:nvPr/>
        </p:nvPicPr>
        <p:blipFill>
          <a:blip r:embed="rId2" cstate="print"/>
          <a:stretch>
            <a:fillRect/>
          </a:stretch>
        </p:blipFill>
        <p:spPr>
          <a:xfrm>
            <a:off x="4427984" y="1052736"/>
            <a:ext cx="4006962" cy="2520280"/>
          </a:xfrm>
          <a:prstGeom prst="ellipse">
            <a:avLst/>
          </a:prstGeom>
          <a:ln>
            <a:noFill/>
          </a:ln>
          <a:effectLst>
            <a:softEdge rad="112500"/>
          </a:effectLst>
        </p:spPr>
      </p:pic>
      <p:pic>
        <p:nvPicPr>
          <p:cNvPr id="90122" name="Picture 10" descr="http://www.s44.at/blog/images/uploads/0000_entryimages_photoblog/3199/2011_07_15_dampfnudeln.jpg"/>
          <p:cNvPicPr>
            <a:picLocks noChangeAspect="1" noChangeArrowheads="1"/>
          </p:cNvPicPr>
          <p:nvPr/>
        </p:nvPicPr>
        <p:blipFill>
          <a:blip r:embed="rId3" cstate="print"/>
          <a:srcRect/>
          <a:stretch>
            <a:fillRect/>
          </a:stretch>
        </p:blipFill>
        <p:spPr bwMode="auto">
          <a:xfrm>
            <a:off x="4644008" y="3717032"/>
            <a:ext cx="3864430" cy="2898322"/>
          </a:xfrm>
          <a:prstGeom prst="ellipse">
            <a:avLst/>
          </a:prstGeom>
          <a:ln>
            <a:noFill/>
          </a:ln>
          <a:effectLst>
            <a:softEdge rad="112500"/>
          </a:effectLst>
        </p:spPr>
      </p:pic>
    </p:spTree>
    <p:extLst>
      <p:ext uri="{BB962C8B-B14F-4D97-AF65-F5344CB8AC3E}">
        <p14:creationId xmlns:p14="http://schemas.microsoft.com/office/powerpoint/2010/main" val="1375018387"/>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Bienenstich</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3 Euro</a:t>
            </a:r>
            <a:r>
              <a:rPr lang="de-DE" dirty="0" smtClean="0"/>
              <a:t/>
            </a:r>
            <a:br>
              <a:rPr lang="de-DE" dirty="0" smtClean="0"/>
            </a:br>
            <a:endParaRPr lang="pl-PL" dirty="0"/>
          </a:p>
        </p:txBody>
      </p:sp>
      <p:sp>
        <p:nvSpPr>
          <p:cNvPr id="3" name="Symbol zastępczy zawartości 2"/>
          <p:cNvSpPr>
            <a:spLocks noGrp="1"/>
          </p:cNvSpPr>
          <p:nvPr>
            <p:ph idx="1"/>
          </p:nvPr>
        </p:nvSpPr>
        <p:spPr>
          <a:xfrm>
            <a:off x="1331640" y="1196752"/>
            <a:ext cx="7416824" cy="4968552"/>
          </a:xfrm>
        </p:spPr>
        <p:txBody>
          <a:bodyPr>
            <a:noAutofit/>
          </a:bodyPr>
          <a:lstStyle/>
          <a:p>
            <a:pPr algn="ctr">
              <a:buNone/>
            </a:pPr>
            <a:r>
              <a:rPr lang="de-DE" sz="1600" i="1" dirty="0" smtClean="0">
                <a:latin typeface="Californian FB" pitchFamily="18" charset="0"/>
              </a:rPr>
              <a:t>Häufig wird er mit einer Vanille- oder Sahnecreme, aber</a:t>
            </a:r>
            <a:r>
              <a:rPr lang="pl-PL" sz="1600" i="1" dirty="0" smtClean="0">
                <a:latin typeface="Californian FB" pitchFamily="18" charset="0"/>
              </a:rPr>
              <a:t> </a:t>
            </a:r>
            <a:r>
              <a:rPr lang="de-DE" sz="1600" i="1" dirty="0" smtClean="0">
                <a:latin typeface="Californian FB" pitchFamily="18" charset="0"/>
              </a:rPr>
              <a:t>auch Fettcreme gefüllt. </a:t>
            </a:r>
            <a:endParaRPr lang="pl-PL" sz="1600" i="1" dirty="0" smtClean="0">
              <a:latin typeface="Californian FB" pitchFamily="18" charset="0"/>
            </a:endParaRPr>
          </a:p>
          <a:p>
            <a:pPr algn="ctr">
              <a:buNone/>
            </a:pPr>
            <a:r>
              <a:rPr lang="de-DE" sz="1600" i="1" dirty="0" smtClean="0">
                <a:latin typeface="Californian FB" pitchFamily="18" charset="0"/>
              </a:rPr>
              <a:t>Bienenstich gilt als ein Klassiker der deutschen Küche.</a:t>
            </a:r>
          </a:p>
          <a:p>
            <a:pPr algn="ctr">
              <a:buNone/>
            </a:pPr>
            <a:r>
              <a:rPr lang="de-DE" sz="1600" i="1" dirty="0" smtClean="0">
                <a:latin typeface="Californian FB" pitchFamily="18" charset="0"/>
              </a:rPr>
              <a:t> Der Bäckerjungensage nach planten 1474 die Einwohner von Linz am Rhein einen Angriff auf ihre Nachbarstadt Andernach, da der Kaiser den Linzern den Rheinzoll entzogen und den </a:t>
            </a:r>
            <a:r>
              <a:rPr lang="de-DE" sz="1600" i="1" dirty="0" err="1" smtClean="0">
                <a:latin typeface="Californian FB" pitchFamily="18" charset="0"/>
              </a:rPr>
              <a:t>Andernachern</a:t>
            </a:r>
            <a:r>
              <a:rPr lang="de-DE" sz="1600" i="1" dirty="0" smtClean="0">
                <a:latin typeface="Californian FB" pitchFamily="18" charset="0"/>
              </a:rPr>
              <a:t> zugesprochen hatte. Am besagten Morgen jedoch gingen zwei </a:t>
            </a:r>
            <a:r>
              <a:rPr lang="de-DE" sz="1600" i="1" dirty="0" err="1" smtClean="0">
                <a:latin typeface="Californian FB" pitchFamily="18" charset="0"/>
              </a:rPr>
              <a:t>Andernacher</a:t>
            </a:r>
            <a:r>
              <a:rPr lang="de-DE" sz="1600" i="1" dirty="0" smtClean="0">
                <a:latin typeface="Californian FB" pitchFamily="18" charset="0"/>
              </a:rPr>
              <a:t> Bäckerlehrlinge die Stadtmauer entlang und naschten aus den dort hängenden Bienennestern. Als sie die Angreifer sahen, warfen sie die Nester nach ihnen, so dass die Linzer – von den Bienen gestochen – flüchten mussten. Zur Feier wurde ein besonderer Kuchen gebacken – der Bienenstich.</a:t>
            </a:r>
            <a:endParaRPr lang="pl-PL" sz="1600" i="1" dirty="0">
              <a:latin typeface="Californian FB" pitchFamily="18" charset="0"/>
            </a:endParaRPr>
          </a:p>
        </p:txBody>
      </p:sp>
      <p:pic>
        <p:nvPicPr>
          <p:cNvPr id="99330" name="Picture 2" descr="http://www.pfalzgraf.de/fileadmin/Mediendatenbank/Download_Foto/Sahne_und_Cremetorten/Nr._300.jpg"/>
          <p:cNvPicPr>
            <a:picLocks noChangeAspect="1" noChangeArrowheads="1"/>
          </p:cNvPicPr>
          <p:nvPr/>
        </p:nvPicPr>
        <p:blipFill>
          <a:blip r:embed="rId2" cstate="print"/>
          <a:srcRect/>
          <a:stretch>
            <a:fillRect/>
          </a:stretch>
        </p:blipFill>
        <p:spPr bwMode="auto">
          <a:xfrm>
            <a:off x="2483768" y="3573016"/>
            <a:ext cx="5184576" cy="3102412"/>
          </a:xfrm>
          <a:prstGeom prst="snip2DiagRect">
            <a:avLst>
              <a:gd name="adj1" fmla="val 218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9809966"/>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498080" cy="1143000"/>
          </a:xfrm>
        </p:spPr>
        <p:txBody>
          <a:bodyPr>
            <a:normAutofit/>
          </a:bodyPr>
          <a:lstStyle/>
          <a:p>
            <a:pPr algn="ctr"/>
            <a:r>
              <a:rPr lang="de-DE" b="1" dirty="0" smtClean="0">
                <a:latin typeface="Agency FB" pitchFamily="34" charset="0"/>
              </a:rPr>
              <a:t>Prinzregententorte</a:t>
            </a:r>
            <a:r>
              <a:rPr lang="de-DE" dirty="0" smtClean="0"/>
              <a:t/>
            </a:r>
            <a:br>
              <a:rPr lang="de-DE" dirty="0" smtClean="0"/>
            </a:br>
            <a:r>
              <a:rPr lang="pl-PL" sz="1800" dirty="0" smtClean="0"/>
              <a:t>Preis: 4 Euro</a:t>
            </a:r>
            <a:endParaRPr lang="pl-PL" sz="1800" dirty="0"/>
          </a:p>
        </p:txBody>
      </p:sp>
      <p:sp>
        <p:nvSpPr>
          <p:cNvPr id="3" name="Symbol zastępczy zawartości 2"/>
          <p:cNvSpPr>
            <a:spLocks noGrp="1"/>
          </p:cNvSpPr>
          <p:nvPr>
            <p:ph idx="1"/>
          </p:nvPr>
        </p:nvSpPr>
        <p:spPr>
          <a:xfrm>
            <a:off x="1043608" y="1556792"/>
            <a:ext cx="3568440" cy="4835624"/>
          </a:xfrm>
        </p:spPr>
        <p:txBody>
          <a:bodyPr>
            <a:normAutofit fontScale="85000" lnSpcReduction="20000"/>
          </a:bodyPr>
          <a:lstStyle/>
          <a:p>
            <a:pPr algn="ctr">
              <a:buNone/>
            </a:pPr>
            <a:r>
              <a:rPr lang="de-DE" i="1" dirty="0" smtClean="0">
                <a:latin typeface="Californian FB" pitchFamily="18" charset="0"/>
              </a:rPr>
              <a:t>Prinzregententorte ist eine berühmte, hauptsächlich in Bayern verbreitete Torte, die traditionell aus sieben sehr dünnen </a:t>
            </a:r>
            <a:r>
              <a:rPr lang="de-DE" i="1" dirty="0" err="1" smtClean="0">
                <a:latin typeface="Californian FB" pitchFamily="18" charset="0"/>
              </a:rPr>
              <a:t>Bisquitböden</a:t>
            </a:r>
            <a:r>
              <a:rPr lang="de-DE" i="1" dirty="0" smtClean="0">
                <a:latin typeface="Californian FB" pitchFamily="18" charset="0"/>
              </a:rPr>
              <a:t> und</a:t>
            </a:r>
            <a:r>
              <a:rPr lang="pl-PL" i="1" dirty="0" smtClean="0">
                <a:latin typeface="Californian FB" pitchFamily="18" charset="0"/>
              </a:rPr>
              <a:t> </a:t>
            </a:r>
            <a:r>
              <a:rPr lang="de-DE" i="1" dirty="0" smtClean="0">
                <a:latin typeface="Californian FB" pitchFamily="18" charset="0"/>
              </a:rPr>
              <a:t>Schokoladenbuttercreme besteht. Außen ist sie mit einem Schokoladenguss überzogen. Die Tortenspezialität hat für München eine ähnliche Bedeutung wie die Sachertorte für Wien.</a:t>
            </a:r>
            <a:endParaRPr lang="pl-PL" i="1" dirty="0">
              <a:latin typeface="Californian FB" pitchFamily="18" charset="0"/>
            </a:endParaRPr>
          </a:p>
        </p:txBody>
      </p:sp>
      <p:pic>
        <p:nvPicPr>
          <p:cNvPr id="100356" name="Picture 4" descr="http://www.seniorbook.de/datei/themen/medium/id/51668aadf661f7ae2c000000"/>
          <p:cNvPicPr>
            <a:picLocks noChangeAspect="1" noChangeArrowheads="1"/>
          </p:cNvPicPr>
          <p:nvPr/>
        </p:nvPicPr>
        <p:blipFill>
          <a:blip r:embed="rId2" cstate="print"/>
          <a:srcRect/>
          <a:stretch>
            <a:fillRect/>
          </a:stretch>
        </p:blipFill>
        <p:spPr bwMode="auto">
          <a:xfrm>
            <a:off x="4788024" y="3933056"/>
            <a:ext cx="3672408" cy="2740806"/>
          </a:xfrm>
          <a:prstGeom prst="rect">
            <a:avLst/>
          </a:prstGeom>
          <a:ln>
            <a:noFill/>
          </a:ln>
          <a:effectLst>
            <a:softEdge rad="112500"/>
          </a:effectLst>
        </p:spPr>
      </p:pic>
      <p:pic>
        <p:nvPicPr>
          <p:cNvPr id="100358" name="Picture 6" descr="http://images.eatsmarter.de/sites/default/files/styles/1024x768/public/rezepte/11000938.jpg?itok=kl66Ul9W"/>
          <p:cNvPicPr>
            <a:picLocks noChangeAspect="1" noChangeArrowheads="1"/>
          </p:cNvPicPr>
          <p:nvPr/>
        </p:nvPicPr>
        <p:blipFill>
          <a:blip r:embed="rId3" cstate="print"/>
          <a:srcRect/>
          <a:stretch>
            <a:fillRect/>
          </a:stretch>
        </p:blipFill>
        <p:spPr bwMode="auto">
          <a:xfrm>
            <a:off x="4788024" y="1268760"/>
            <a:ext cx="3600400" cy="2700300"/>
          </a:xfrm>
          <a:prstGeom prst="rect">
            <a:avLst/>
          </a:prstGeom>
          <a:ln>
            <a:noFill/>
          </a:ln>
          <a:effectLst>
            <a:softEdge rad="112500"/>
          </a:effectLst>
        </p:spPr>
      </p:pic>
    </p:spTree>
    <p:extLst>
      <p:ext uri="{BB962C8B-B14F-4D97-AF65-F5344CB8AC3E}">
        <p14:creationId xmlns:p14="http://schemas.microsoft.com/office/powerpoint/2010/main" val="3843082032"/>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de-DE" b="1" dirty="0" smtClean="0">
                <a:latin typeface="Agency FB" pitchFamily="34" charset="0"/>
              </a:rPr>
              <a:t>Milchrahmstrudel</a:t>
            </a:r>
            <a:r>
              <a:rPr lang="pl-PL" dirty="0" smtClean="0">
                <a:latin typeface="Agency FB" pitchFamily="34" charset="0"/>
              </a:rPr>
              <a:t/>
            </a:r>
            <a:br>
              <a:rPr lang="pl-PL" dirty="0" smtClean="0">
                <a:latin typeface="Agency FB" pitchFamily="34" charset="0"/>
              </a:rPr>
            </a:br>
            <a:r>
              <a:rPr lang="pl-PL" sz="1800" b="1" dirty="0" smtClean="0">
                <a:latin typeface="Agency FB" pitchFamily="34" charset="0"/>
              </a:rPr>
              <a:t>Preis: 4 Euro</a:t>
            </a:r>
            <a:r>
              <a:rPr lang="de-DE" dirty="0" smtClean="0"/>
              <a:t/>
            </a:r>
            <a:br>
              <a:rPr lang="de-DE" dirty="0" smtClean="0"/>
            </a:br>
            <a:endParaRPr lang="pl-PL" dirty="0"/>
          </a:p>
        </p:txBody>
      </p:sp>
      <p:sp>
        <p:nvSpPr>
          <p:cNvPr id="3" name="Symbol zastępczy zawartości 2"/>
          <p:cNvSpPr>
            <a:spLocks noGrp="1"/>
          </p:cNvSpPr>
          <p:nvPr>
            <p:ph idx="1"/>
          </p:nvPr>
        </p:nvSpPr>
        <p:spPr>
          <a:xfrm>
            <a:off x="4716016" y="3068960"/>
            <a:ext cx="4104456" cy="2880320"/>
          </a:xfrm>
        </p:spPr>
        <p:txBody>
          <a:bodyPr>
            <a:noAutofit/>
          </a:bodyPr>
          <a:lstStyle/>
          <a:p>
            <a:pPr algn="ctr">
              <a:buNone/>
            </a:pPr>
            <a:endParaRPr lang="pl-PL" sz="1800" dirty="0" smtClean="0">
              <a:latin typeface="Californian FB" pitchFamily="18" charset="0"/>
            </a:endParaRPr>
          </a:p>
          <a:p>
            <a:pPr algn="ctr">
              <a:buNone/>
            </a:pPr>
            <a:endParaRPr lang="pl-PL" sz="1800" dirty="0" smtClean="0">
              <a:latin typeface="Californian FB" pitchFamily="18" charset="0"/>
            </a:endParaRPr>
          </a:p>
          <a:p>
            <a:pPr algn="ctr">
              <a:buNone/>
            </a:pPr>
            <a:r>
              <a:rPr lang="de-DE" sz="1800" i="1" dirty="0" smtClean="0">
                <a:latin typeface="Californian FB" pitchFamily="18" charset="0"/>
              </a:rPr>
              <a:t>Eine erste Erwähnung des Milchrahmstrudels samt Rezept findet sich in Wolf Helmhardt von </a:t>
            </a:r>
            <a:r>
              <a:rPr lang="de-DE" sz="1800" i="1" dirty="0" err="1" smtClean="0">
                <a:latin typeface="Californian FB" pitchFamily="18" charset="0"/>
              </a:rPr>
              <a:t>Hohbergs</a:t>
            </a:r>
            <a:r>
              <a:rPr lang="de-DE" sz="1800" i="1" dirty="0" smtClean="0">
                <a:latin typeface="Californian FB" pitchFamily="18" charset="0"/>
              </a:rPr>
              <a:t> </a:t>
            </a:r>
            <a:r>
              <a:rPr lang="de-DE" sz="1800" i="1" dirty="0" err="1" smtClean="0">
                <a:latin typeface="Californian FB" pitchFamily="18" charset="0"/>
              </a:rPr>
              <a:t>Georgica</a:t>
            </a:r>
            <a:r>
              <a:rPr lang="de-DE" sz="1800" i="1" dirty="0" smtClean="0">
                <a:latin typeface="Californian FB" pitchFamily="18" charset="0"/>
              </a:rPr>
              <a:t> </a:t>
            </a:r>
            <a:r>
              <a:rPr lang="de-DE" sz="1800" i="1" dirty="0" err="1" smtClean="0">
                <a:latin typeface="Californian FB" pitchFamily="18" charset="0"/>
              </a:rPr>
              <a:t>Curiosa</a:t>
            </a:r>
            <a:r>
              <a:rPr lang="de-DE" sz="1800" i="1" dirty="0" smtClean="0">
                <a:latin typeface="Californian FB" pitchFamily="18" charset="0"/>
              </a:rPr>
              <a:t> </a:t>
            </a:r>
            <a:r>
              <a:rPr lang="de-DE" sz="1800" i="1" dirty="0" err="1" smtClean="0">
                <a:latin typeface="Californian FB" pitchFamily="18" charset="0"/>
              </a:rPr>
              <a:t>Aucta</a:t>
            </a:r>
            <a:r>
              <a:rPr lang="de-DE" sz="1800" i="1" dirty="0" smtClean="0">
                <a:latin typeface="Californian FB" pitchFamily="18" charset="0"/>
              </a:rPr>
              <a:t> aus dem Beginn des 18. Jahrhunderts, der wiederum auf ein anonymes handschriftliches Kochbuch verweist, weshalb der oft als „Erfinder“ des Milchrahmstrudels genannte Franz Stelzer (1842–1913), Gastwirt in Breitenfurt bei Wien wohl auf ältere Rezepte zurückgegriffen haben muss.</a:t>
            </a:r>
            <a:endParaRPr lang="pl-PL" sz="1800" i="1" dirty="0">
              <a:latin typeface="Californian FB" pitchFamily="18" charset="0"/>
            </a:endParaRPr>
          </a:p>
        </p:txBody>
      </p:sp>
      <p:pic>
        <p:nvPicPr>
          <p:cNvPr id="96258" name="Picture 2" descr="http://www.wien-vienna.at/images-rezepte/milchrahmstrudel.jpg"/>
          <p:cNvPicPr>
            <a:picLocks noChangeAspect="1" noChangeArrowheads="1"/>
          </p:cNvPicPr>
          <p:nvPr/>
        </p:nvPicPr>
        <p:blipFill>
          <a:blip r:embed="rId2" cstate="print"/>
          <a:srcRect/>
          <a:stretch>
            <a:fillRect/>
          </a:stretch>
        </p:blipFill>
        <p:spPr bwMode="auto">
          <a:xfrm>
            <a:off x="4716016" y="1196752"/>
            <a:ext cx="3619500" cy="2448272"/>
          </a:xfrm>
          <a:prstGeom prst="rect">
            <a:avLst/>
          </a:prstGeom>
          <a:noFill/>
        </p:spPr>
      </p:pic>
      <p:sp>
        <p:nvSpPr>
          <p:cNvPr id="5" name="Prostokąt 4"/>
          <p:cNvSpPr/>
          <p:nvPr/>
        </p:nvSpPr>
        <p:spPr>
          <a:xfrm>
            <a:off x="1043608" y="1484784"/>
            <a:ext cx="3347864" cy="2308324"/>
          </a:xfrm>
          <a:prstGeom prst="rect">
            <a:avLst/>
          </a:prstGeom>
        </p:spPr>
        <p:txBody>
          <a:bodyPr wrap="square">
            <a:spAutoFit/>
          </a:bodyPr>
          <a:lstStyle/>
          <a:p>
            <a:pPr algn="ctr"/>
            <a:r>
              <a:rPr lang="de-DE" sz="2400" i="1" dirty="0" smtClean="0">
                <a:solidFill>
                  <a:prstClr val="black"/>
                </a:solidFill>
                <a:latin typeface="Californian FB" pitchFamily="18" charset="0"/>
              </a:rPr>
              <a:t>Milchrahmstrudel ist ein Klassiker der Wiener Mehlspeisküche, der in der Zeit der </a:t>
            </a:r>
            <a:r>
              <a:rPr lang="de-DE" sz="2400" i="1" dirty="0" err="1" smtClean="0">
                <a:solidFill>
                  <a:prstClr val="black"/>
                </a:solidFill>
                <a:latin typeface="Californian FB" pitchFamily="18" charset="0"/>
              </a:rPr>
              <a:t>österreich</a:t>
            </a:r>
            <a:r>
              <a:rPr lang="de-DE" sz="2400" i="1" dirty="0" smtClean="0">
                <a:solidFill>
                  <a:prstClr val="black"/>
                </a:solidFill>
                <a:latin typeface="Californian FB" pitchFamily="18" charset="0"/>
              </a:rPr>
              <a:t>-ungarischen Monarchie in Mode kam.</a:t>
            </a:r>
          </a:p>
        </p:txBody>
      </p:sp>
      <p:pic>
        <p:nvPicPr>
          <p:cNvPr id="96260" name="Picture 4" descr="http://www.kochenundkueche.com/sites/kochenundkueche.com/files/imagefield/redaktionsrezepte/milchrahmstrudel_1406.jpg"/>
          <p:cNvPicPr>
            <a:picLocks noChangeAspect="1" noChangeArrowheads="1"/>
          </p:cNvPicPr>
          <p:nvPr/>
        </p:nvPicPr>
        <p:blipFill>
          <a:blip r:embed="rId3" cstate="print"/>
          <a:srcRect/>
          <a:stretch>
            <a:fillRect/>
          </a:stretch>
        </p:blipFill>
        <p:spPr bwMode="auto">
          <a:xfrm>
            <a:off x="971600" y="3933056"/>
            <a:ext cx="3672408" cy="2754306"/>
          </a:xfrm>
          <a:prstGeom prst="rect">
            <a:avLst/>
          </a:prstGeom>
          <a:noFill/>
        </p:spPr>
      </p:pic>
    </p:spTree>
    <p:extLst>
      <p:ext uri="{BB962C8B-B14F-4D97-AF65-F5344CB8AC3E}">
        <p14:creationId xmlns:p14="http://schemas.microsoft.com/office/powerpoint/2010/main" val="3860445661"/>
      </p:ext>
    </p:extLst>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498080" cy="1143000"/>
          </a:xfrm>
        </p:spPr>
        <p:txBody>
          <a:bodyPr>
            <a:normAutofit/>
          </a:bodyPr>
          <a:lstStyle/>
          <a:p>
            <a:pPr algn="ctr"/>
            <a:r>
              <a:rPr lang="en-US" b="1" dirty="0" err="1" smtClean="0">
                <a:latin typeface="Agency FB" pitchFamily="34" charset="0"/>
              </a:rPr>
              <a:t>Buchteln</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3 Euro</a:t>
            </a:r>
            <a:endParaRPr lang="pl-PL" sz="1800" dirty="0">
              <a:latin typeface="Agency FB" pitchFamily="34" charset="0"/>
            </a:endParaRPr>
          </a:p>
        </p:txBody>
      </p:sp>
      <p:sp>
        <p:nvSpPr>
          <p:cNvPr id="3" name="Symbol zastępczy zawartości 2"/>
          <p:cNvSpPr>
            <a:spLocks noGrp="1"/>
          </p:cNvSpPr>
          <p:nvPr>
            <p:ph idx="1"/>
          </p:nvPr>
        </p:nvSpPr>
        <p:spPr>
          <a:xfrm>
            <a:off x="5076056" y="1772816"/>
            <a:ext cx="3568440" cy="4835624"/>
          </a:xfrm>
        </p:spPr>
        <p:txBody>
          <a:bodyPr>
            <a:normAutofit/>
          </a:bodyPr>
          <a:lstStyle/>
          <a:p>
            <a:pPr algn="ctr">
              <a:buNone/>
            </a:pPr>
            <a:r>
              <a:rPr lang="de-DE" sz="2200" i="1" dirty="0" err="1" smtClean="0">
                <a:latin typeface="Californian FB" pitchFamily="18" charset="0"/>
              </a:rPr>
              <a:t>Buchteln</a:t>
            </a:r>
            <a:r>
              <a:rPr lang="de-DE" sz="2200" i="1" dirty="0" smtClean="0">
                <a:latin typeface="Californian FB" pitchFamily="18" charset="0"/>
              </a:rPr>
              <a:t> sind süße gefüllte oder </a:t>
            </a:r>
            <a:r>
              <a:rPr lang="de-DE" sz="2200" i="1" dirty="0" err="1" smtClean="0">
                <a:latin typeface="Californian FB" pitchFamily="18" charset="0"/>
              </a:rPr>
              <a:t>ungefüllte</a:t>
            </a:r>
            <a:r>
              <a:rPr lang="de-DE" sz="2200" i="1" dirty="0" smtClean="0">
                <a:latin typeface="Californian FB" pitchFamily="18" charset="0"/>
              </a:rPr>
              <a:t> </a:t>
            </a:r>
            <a:r>
              <a:rPr lang="de-DE" sz="2200" i="1" dirty="0" err="1" smtClean="0">
                <a:latin typeface="Californian FB" pitchFamily="18" charset="0"/>
              </a:rPr>
              <a:t>Germknödel</a:t>
            </a:r>
            <a:r>
              <a:rPr lang="de-DE" sz="2200" i="1" dirty="0" smtClean="0">
                <a:latin typeface="Californian FB" pitchFamily="18" charset="0"/>
              </a:rPr>
              <a:t> oder -taschen, die im Ofen gebacken werden.  In der österreichischen und böhmischen Variante werden </a:t>
            </a:r>
            <a:r>
              <a:rPr lang="de-DE" sz="2200" i="1" dirty="0" err="1" smtClean="0">
                <a:latin typeface="Californian FB" pitchFamily="18" charset="0"/>
              </a:rPr>
              <a:t>Buchteln</a:t>
            </a:r>
            <a:r>
              <a:rPr lang="de-DE" sz="2200" i="1" dirty="0" smtClean="0">
                <a:latin typeface="Californian FB" pitchFamily="18" charset="0"/>
              </a:rPr>
              <a:t> häufig mit Powidl, Mohn, Topfen oder Marillenmarmelade gefüllt, in Bayern auch oft mit Rosinen, Powidl oder frischen, ganzen Zwetschgen. Nach dem Backen werden sie mit Staubzucker (Puderzucker) bestäubt und warm gegessen.</a:t>
            </a:r>
            <a:endParaRPr lang="de-DE" sz="2200" i="1" dirty="0">
              <a:latin typeface="Californian FB" pitchFamily="18" charset="0"/>
            </a:endParaRPr>
          </a:p>
        </p:txBody>
      </p:sp>
      <p:pic>
        <p:nvPicPr>
          <p:cNvPr id="92162" name="Picture 2" descr="http://www.irsch-saar.de/images/hausschatz_buchteln.jpg"/>
          <p:cNvPicPr>
            <a:picLocks noChangeAspect="1" noChangeArrowheads="1"/>
          </p:cNvPicPr>
          <p:nvPr/>
        </p:nvPicPr>
        <p:blipFill>
          <a:blip r:embed="rId2" cstate="print"/>
          <a:srcRect/>
          <a:stretch>
            <a:fillRect/>
          </a:stretch>
        </p:blipFill>
        <p:spPr bwMode="auto">
          <a:xfrm>
            <a:off x="1043608" y="1196752"/>
            <a:ext cx="3960440" cy="26327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2164" name="Picture 4" descr="http://www.schule.provinz.bz.it/ms-st-ulrich/homep0607/web1907/essen/internet%20bilder/buchteln.jpg"/>
          <p:cNvPicPr>
            <a:picLocks noChangeAspect="1" noChangeArrowheads="1"/>
          </p:cNvPicPr>
          <p:nvPr/>
        </p:nvPicPr>
        <p:blipFill>
          <a:blip r:embed="rId3" cstate="print"/>
          <a:srcRect/>
          <a:stretch>
            <a:fillRect/>
          </a:stretch>
        </p:blipFill>
        <p:spPr bwMode="auto">
          <a:xfrm>
            <a:off x="1043608" y="3861048"/>
            <a:ext cx="3888432" cy="27879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03560854"/>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498080" cy="1386408"/>
          </a:xfrm>
        </p:spPr>
        <p:txBody>
          <a:bodyPr>
            <a:normAutofit fontScale="90000"/>
          </a:bodyPr>
          <a:lstStyle/>
          <a:p>
            <a:pPr algn="ctr"/>
            <a:r>
              <a:rPr lang="pl-PL" b="1" dirty="0" err="1" smtClean="0">
                <a:latin typeface="Agency FB" pitchFamily="34" charset="0"/>
              </a:rPr>
              <a:t>Pilzsuppe</a:t>
            </a:r>
            <a:r>
              <a:rPr lang="pl-PL" b="1" dirty="0" smtClean="0">
                <a:latin typeface="Agency FB" pitchFamily="34" charset="0"/>
              </a:rPr>
              <a:t/>
            </a:r>
            <a:br>
              <a:rPr lang="pl-PL" b="1" dirty="0" smtClean="0">
                <a:latin typeface="Agency FB" pitchFamily="34" charset="0"/>
              </a:rPr>
            </a:br>
            <a:r>
              <a:rPr lang="pl-PL" sz="2000" b="1" dirty="0" smtClean="0">
                <a:latin typeface="Agency FB" pitchFamily="34" charset="0"/>
              </a:rPr>
              <a:t>Cena: 5 Euro</a:t>
            </a:r>
            <a:r>
              <a:rPr lang="pl-PL" b="1" dirty="0" smtClean="0">
                <a:latin typeface="Agency FB" pitchFamily="34" charset="0"/>
              </a:rPr>
              <a:t/>
            </a:r>
            <a:br>
              <a:rPr lang="pl-PL" b="1" dirty="0" smtClean="0">
                <a:latin typeface="Agency FB" pitchFamily="34" charset="0"/>
              </a:rPr>
            </a:br>
            <a:endParaRPr lang="pl-PL" dirty="0">
              <a:latin typeface="Agency FB" pitchFamily="34" charset="0"/>
            </a:endParaRPr>
          </a:p>
        </p:txBody>
      </p:sp>
      <p:sp>
        <p:nvSpPr>
          <p:cNvPr id="3" name="Symbol zastępczy zawartości 2"/>
          <p:cNvSpPr>
            <a:spLocks noGrp="1"/>
          </p:cNvSpPr>
          <p:nvPr>
            <p:ph idx="1"/>
          </p:nvPr>
        </p:nvSpPr>
        <p:spPr>
          <a:xfrm>
            <a:off x="1187624" y="4509120"/>
            <a:ext cx="7498080" cy="2640360"/>
          </a:xfrm>
        </p:spPr>
        <p:txBody>
          <a:bodyPr>
            <a:normAutofit/>
          </a:bodyPr>
          <a:lstStyle/>
          <a:p>
            <a:pPr algn="ctr">
              <a:buNone/>
            </a:pPr>
            <a:r>
              <a:rPr lang="pl-PL" sz="2000" dirty="0" smtClean="0">
                <a:latin typeface="Californian FB" pitchFamily="18" charset="0"/>
              </a:rPr>
              <a:t>Zupa grzybowa, to zupa przygotowywana ze świeżych lub suszonych grzybów. Jako jej podstawa zazwyczaj służą pieczarki, kurki i borowiki, ale również zbierane sezonowo kasztany. Do jej przygotowania istnieje wiele tajnych receptur. W Bawarii, zupa serwowana jest ze śmietaną lub </a:t>
            </a:r>
            <a:r>
              <a:rPr lang="pl-PL" sz="2000" dirty="0" err="1" smtClean="0">
                <a:latin typeface="Californian FB" pitchFamily="18" charset="0"/>
              </a:rPr>
              <a:t>zasmarzką</a:t>
            </a:r>
            <a:r>
              <a:rPr lang="pl-PL" sz="2000" dirty="0" smtClean="0">
                <a:latin typeface="Californian FB" pitchFamily="18" charset="0"/>
              </a:rPr>
              <a:t> i pierożkami. </a:t>
            </a:r>
            <a:endParaRPr lang="pl-PL" sz="2000" dirty="0">
              <a:latin typeface="Californian FB" pitchFamily="18" charset="0"/>
            </a:endParaRPr>
          </a:p>
        </p:txBody>
      </p:sp>
      <p:pic>
        <p:nvPicPr>
          <p:cNvPr id="82946" name="Picture 2" descr="http://www.daserste.de/unterhaltung/koch-show/tim-maelzer-kocht/sendung/2012/pilzsuppe-102~_v-varm_db4054.jpg"/>
          <p:cNvPicPr>
            <a:picLocks noChangeAspect="1" noChangeArrowheads="1"/>
          </p:cNvPicPr>
          <p:nvPr/>
        </p:nvPicPr>
        <p:blipFill>
          <a:blip r:embed="rId3" cstate="print"/>
          <a:srcRect/>
          <a:stretch>
            <a:fillRect/>
          </a:stretch>
        </p:blipFill>
        <p:spPr bwMode="auto">
          <a:xfrm>
            <a:off x="1043608" y="1484784"/>
            <a:ext cx="3960440" cy="2594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948" name="Picture 4" descr="http://www.lz-rheinland.de/images/lzr/2011_49_HFam_Pilzsuppe.jpg"/>
          <p:cNvPicPr>
            <a:picLocks noChangeAspect="1" noChangeArrowheads="1"/>
          </p:cNvPicPr>
          <p:nvPr/>
        </p:nvPicPr>
        <p:blipFill>
          <a:blip r:embed="rId4" cstate="print"/>
          <a:srcRect/>
          <a:stretch>
            <a:fillRect/>
          </a:stretch>
        </p:blipFill>
        <p:spPr bwMode="auto">
          <a:xfrm>
            <a:off x="5076056" y="1484784"/>
            <a:ext cx="3803238"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188640"/>
            <a:ext cx="7498080" cy="1143000"/>
          </a:xfrm>
        </p:spPr>
        <p:txBody>
          <a:bodyPr>
            <a:normAutofit fontScale="90000"/>
          </a:bodyPr>
          <a:lstStyle/>
          <a:p>
            <a:pPr algn="ctr"/>
            <a:r>
              <a:rPr lang="en-US" b="1" dirty="0" err="1" smtClean="0">
                <a:latin typeface="Agency FB" pitchFamily="34" charset="0"/>
              </a:rPr>
              <a:t>Zwetschgenkuchen</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Preis: 4 Euro</a:t>
            </a:r>
            <a:r>
              <a:rPr lang="pl-PL" dirty="0" smtClean="0"/>
              <a:t/>
            </a:r>
            <a:br>
              <a:rPr lang="pl-PL" dirty="0" smtClean="0"/>
            </a:br>
            <a:endParaRPr lang="pl-PL" dirty="0"/>
          </a:p>
        </p:txBody>
      </p:sp>
      <p:sp>
        <p:nvSpPr>
          <p:cNvPr id="3" name="Symbol zastępczy zawartości 2"/>
          <p:cNvSpPr>
            <a:spLocks noGrp="1"/>
          </p:cNvSpPr>
          <p:nvPr>
            <p:ph idx="1"/>
          </p:nvPr>
        </p:nvSpPr>
        <p:spPr>
          <a:xfrm>
            <a:off x="1475656" y="908720"/>
            <a:ext cx="7498080" cy="2197224"/>
          </a:xfrm>
        </p:spPr>
        <p:txBody>
          <a:bodyPr>
            <a:normAutofit fontScale="62500" lnSpcReduction="20000"/>
          </a:bodyPr>
          <a:lstStyle/>
          <a:p>
            <a:pPr algn="ctr">
              <a:buNone/>
            </a:pPr>
            <a:r>
              <a:rPr lang="de-DE" i="1" dirty="0" smtClean="0">
                <a:latin typeface="Californian FB" pitchFamily="18" charset="0"/>
              </a:rPr>
              <a:t>Zwetschgenkuchen ist ein Blechkuchen aus Hefeteig oder Mürbteig, der auf einem Backblech dünn ausgebracht und mit halbierten und entsteinten Zwetschgen belegt wird.</a:t>
            </a:r>
          </a:p>
          <a:p>
            <a:pPr algn="ctr">
              <a:buNone/>
            </a:pPr>
            <a:r>
              <a:rPr lang="de-DE" i="1" dirty="0" smtClean="0">
                <a:latin typeface="Californian FB" pitchFamily="18" charset="0"/>
              </a:rPr>
              <a:t>Die Augsburger beanspruchen für sich, den </a:t>
            </a:r>
            <a:r>
              <a:rPr lang="de-DE" i="1" dirty="0" err="1" smtClean="0">
                <a:latin typeface="Californian FB" pitchFamily="18" charset="0"/>
              </a:rPr>
              <a:t>Zwetschgendatschi</a:t>
            </a:r>
            <a:r>
              <a:rPr lang="de-DE" i="1" dirty="0" smtClean="0">
                <a:latin typeface="Californian FB" pitchFamily="18" charset="0"/>
              </a:rPr>
              <a:t> erfunden zu haben. Er gilt als kulinarische Spezialität der Stadt und wird laut Originalrezept aus Mürbteig gebacken. Seinetwegen wird die Stadt scherzhaft </a:t>
            </a:r>
            <a:r>
              <a:rPr lang="de-DE" i="1" dirty="0" err="1" smtClean="0">
                <a:latin typeface="Californian FB" pitchFamily="18" charset="0"/>
              </a:rPr>
              <a:t>Datschiburg</a:t>
            </a:r>
            <a:r>
              <a:rPr lang="de-DE" i="1" dirty="0" smtClean="0">
                <a:latin typeface="Californian FB" pitchFamily="18" charset="0"/>
              </a:rPr>
              <a:t> genannt. Ferner heißt es, der </a:t>
            </a:r>
            <a:r>
              <a:rPr lang="de-DE" i="1" dirty="0" err="1" smtClean="0">
                <a:latin typeface="Californian FB" pitchFamily="18" charset="0"/>
              </a:rPr>
              <a:t>Zwetschgendatschi</a:t>
            </a:r>
            <a:r>
              <a:rPr lang="de-DE" i="1" dirty="0" smtClean="0">
                <a:latin typeface="Californian FB" pitchFamily="18" charset="0"/>
              </a:rPr>
              <a:t> gleiche in Form und Aussehen dem Augsburger Stadtwappen, der Zirbelnuss.</a:t>
            </a:r>
            <a:endParaRPr lang="pl-PL" i="1" dirty="0">
              <a:latin typeface="Californian FB" pitchFamily="18" charset="0"/>
            </a:endParaRPr>
          </a:p>
        </p:txBody>
      </p:sp>
      <p:pic>
        <p:nvPicPr>
          <p:cNvPr id="93188" name="Picture 4" descr="http://farm3.staticflickr.com/2631/4004104948_41f2a66308.jpg"/>
          <p:cNvPicPr>
            <a:picLocks noChangeAspect="1" noChangeArrowheads="1"/>
          </p:cNvPicPr>
          <p:nvPr/>
        </p:nvPicPr>
        <p:blipFill>
          <a:blip r:embed="rId2" cstate="print"/>
          <a:srcRect/>
          <a:stretch>
            <a:fillRect/>
          </a:stretch>
        </p:blipFill>
        <p:spPr bwMode="auto">
          <a:xfrm>
            <a:off x="2123728" y="3140968"/>
            <a:ext cx="6048672"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96037993"/>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476672"/>
            <a:ext cx="7498080" cy="1143000"/>
          </a:xfrm>
        </p:spPr>
        <p:txBody>
          <a:bodyPr>
            <a:no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l-PL" sz="7200" b="1" i="1" dirty="0" err="1" smtClean="0">
                <a:ln/>
                <a:solidFill>
                  <a:schemeClr val="accent5">
                    <a:tint val="50000"/>
                    <a:satMod val="180000"/>
                  </a:schemeClr>
                </a:solidFill>
                <a:effectLst/>
                <a:latin typeface="Algerian" pitchFamily="82" charset="0"/>
              </a:rPr>
              <a:t>Getränke</a:t>
            </a:r>
            <a:endParaRPr lang="pl-PL" sz="7200" b="1" i="1" dirty="0">
              <a:ln/>
              <a:solidFill>
                <a:schemeClr val="accent5">
                  <a:tint val="50000"/>
                  <a:satMod val="180000"/>
                </a:schemeClr>
              </a:solidFill>
              <a:effectLst/>
              <a:latin typeface="Algerian" pitchFamily="82" charset="0"/>
            </a:endParaRPr>
          </a:p>
        </p:txBody>
      </p:sp>
      <p:pic>
        <p:nvPicPr>
          <p:cNvPr id="4" name="Picture 4" descr="http://images.clipartlogo.com/files/images/40/402876/cup-drink-coffee-clip-art_f.jpg"/>
          <p:cNvPicPr>
            <a:picLocks noGrp="1" noChangeAspect="1" noChangeArrowheads="1"/>
          </p:cNvPicPr>
          <p:nvPr>
            <p:ph idx="1"/>
          </p:nvPr>
        </p:nvPicPr>
        <p:blipFill>
          <a:blip r:embed="rId2" cstate="print"/>
          <a:srcRect/>
          <a:stretch>
            <a:fillRect/>
          </a:stretch>
        </p:blipFill>
        <p:spPr bwMode="auto">
          <a:xfrm>
            <a:off x="1331640" y="2780928"/>
            <a:ext cx="4048125" cy="3114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images.clipartlogo.com/files/images/45/452969/champagne-on-ice-clip-art_f.jpg"/>
          <p:cNvPicPr>
            <a:picLocks noChangeAspect="1" noChangeArrowheads="1"/>
          </p:cNvPicPr>
          <p:nvPr/>
        </p:nvPicPr>
        <p:blipFill>
          <a:blip r:embed="rId3" cstate="print"/>
          <a:srcRect/>
          <a:stretch>
            <a:fillRect/>
          </a:stretch>
        </p:blipFill>
        <p:spPr bwMode="auto">
          <a:xfrm>
            <a:off x="5436096" y="1844824"/>
            <a:ext cx="2981325" cy="4048125"/>
          </a:xfrm>
          <a:prstGeom prst="rect">
            <a:avLst/>
          </a:prstGeom>
          <a:ln>
            <a:noFill/>
          </a:ln>
          <a:effectLst>
            <a:softEdge rad="112500"/>
          </a:effectLst>
        </p:spPr>
      </p:pic>
    </p:spTree>
    <p:extLst>
      <p:ext uri="{BB962C8B-B14F-4D97-AF65-F5344CB8AC3E}">
        <p14:creationId xmlns:p14="http://schemas.microsoft.com/office/powerpoint/2010/main" val="1517371482"/>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7200" dirty="0" err="1" smtClean="0">
                <a:latin typeface="Agency FB" pitchFamily="34" charset="0"/>
              </a:rPr>
              <a:t>Radler</a:t>
            </a:r>
            <a:r>
              <a:rPr lang="pl-PL" sz="7200" dirty="0" smtClean="0">
                <a:latin typeface="Agency FB" pitchFamily="34" charset="0"/>
              </a:rPr>
              <a:t/>
            </a:r>
            <a:br>
              <a:rPr lang="pl-PL" sz="7200" dirty="0" smtClean="0">
                <a:latin typeface="Agency FB" pitchFamily="34" charset="0"/>
              </a:rPr>
            </a:br>
            <a:r>
              <a:rPr lang="pl-PL" sz="1600" dirty="0" smtClean="0">
                <a:latin typeface="Agency FB" pitchFamily="34" charset="0"/>
              </a:rPr>
              <a:t>Preis: 2 Euro</a:t>
            </a:r>
            <a:endParaRPr lang="pl-PL" sz="1600" dirty="0">
              <a:latin typeface="Agency FB" pitchFamily="34" charset="0"/>
            </a:endParaRPr>
          </a:p>
        </p:txBody>
      </p:sp>
      <p:sp>
        <p:nvSpPr>
          <p:cNvPr id="3" name="Symbol zastępczy zawartości 2"/>
          <p:cNvSpPr>
            <a:spLocks noGrp="1"/>
          </p:cNvSpPr>
          <p:nvPr>
            <p:ph idx="1"/>
          </p:nvPr>
        </p:nvSpPr>
        <p:spPr>
          <a:xfrm>
            <a:off x="1331640" y="1556792"/>
            <a:ext cx="3496432" cy="4835624"/>
          </a:xfrm>
        </p:spPr>
        <p:txBody>
          <a:bodyPr>
            <a:normAutofit/>
          </a:bodyPr>
          <a:lstStyle/>
          <a:p>
            <a:pPr algn="ctr">
              <a:buNone/>
            </a:pPr>
            <a:r>
              <a:rPr lang="pl-PL" sz="2200" i="1" dirty="0" smtClean="0">
                <a:latin typeface="Californian FB" pitchFamily="18" charset="0"/>
              </a:rPr>
              <a:t>  </a:t>
            </a:r>
          </a:p>
          <a:p>
            <a:pPr algn="ctr">
              <a:buNone/>
            </a:pPr>
            <a:r>
              <a:rPr lang="pl-PL" sz="2200" i="1" dirty="0" smtClean="0">
                <a:latin typeface="Californian FB" pitchFamily="18" charset="0"/>
              </a:rPr>
              <a:t>  </a:t>
            </a:r>
            <a:r>
              <a:rPr lang="de-DE" sz="2200" i="1" dirty="0" smtClean="0">
                <a:latin typeface="Californian FB" pitchFamily="18" charset="0"/>
              </a:rPr>
              <a:t>Radler ist ein Biermischgetränk, das aus Bier und Limonade besteht. Ursprünglich enthielt es je zur Hälfte dunkles Vollbier und klare Limonade. Heute wird es jedoch meist mit hellem Bier zubereitet, das mittlerweile weiter verbreitet ist.. Aber auch „Dunkles Radler“ ist in Bayern weiterhin beliebt, muss aber explizit bestellt werden.</a:t>
            </a:r>
            <a:endParaRPr lang="pl-PL" sz="2200" i="1" dirty="0">
              <a:latin typeface="Californian FB" pitchFamily="18" charset="0"/>
            </a:endParaRPr>
          </a:p>
        </p:txBody>
      </p:sp>
      <p:pic>
        <p:nvPicPr>
          <p:cNvPr id="4" name="Picture 2" descr="http://upload.wikimedia.org/wikipedia/commons/thumb/d/d2/Radler_Pils_Unterschied_01_%28RaBoe%29.jpg/220px-Radler_Pils_Unterschied_01_%28RaBoe%29.jpg"/>
          <p:cNvPicPr>
            <a:picLocks noChangeAspect="1" noChangeArrowheads="1"/>
          </p:cNvPicPr>
          <p:nvPr/>
        </p:nvPicPr>
        <p:blipFill>
          <a:blip r:embed="rId2" cstate="print"/>
          <a:srcRect/>
          <a:stretch>
            <a:fillRect/>
          </a:stretch>
        </p:blipFill>
        <p:spPr bwMode="auto">
          <a:xfrm>
            <a:off x="5076056" y="1700808"/>
            <a:ext cx="3168352" cy="4536506"/>
          </a:xfrm>
          <a:prstGeom prst="rect">
            <a:avLst/>
          </a:prstGeom>
          <a:ln>
            <a:noFill/>
          </a:ln>
          <a:effectLst>
            <a:softEdge rad="112500"/>
          </a:effectLst>
        </p:spPr>
      </p:pic>
    </p:spTree>
    <p:extLst>
      <p:ext uri="{BB962C8B-B14F-4D97-AF65-F5344CB8AC3E}">
        <p14:creationId xmlns:p14="http://schemas.microsoft.com/office/powerpoint/2010/main" val="1655688961"/>
      </p:ext>
    </p:extLst>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45920" y="260648"/>
            <a:ext cx="7498080" cy="1143000"/>
          </a:xfrm>
        </p:spPr>
        <p:txBody>
          <a:bodyPr>
            <a:noAutofit/>
          </a:bodyPr>
          <a:lstStyle/>
          <a:p>
            <a:pPr algn="ctr"/>
            <a:r>
              <a:rPr lang="pl-PL" sz="8000" dirty="0" err="1" smtClean="0">
                <a:latin typeface="Agency FB" pitchFamily="34" charset="0"/>
              </a:rPr>
              <a:t>Spezi</a:t>
            </a:r>
            <a:r>
              <a:rPr lang="pl-PL" sz="8000" dirty="0" smtClean="0">
                <a:latin typeface="Agency FB" pitchFamily="34" charset="0"/>
              </a:rPr>
              <a:t/>
            </a:r>
            <a:br>
              <a:rPr lang="pl-PL" sz="8000" dirty="0" smtClean="0">
                <a:latin typeface="Agency FB" pitchFamily="34" charset="0"/>
              </a:rPr>
            </a:br>
            <a:r>
              <a:rPr lang="pl-PL" sz="1600" dirty="0" smtClean="0">
                <a:latin typeface="Agency FB" pitchFamily="34" charset="0"/>
              </a:rPr>
              <a:t>Preis: 2 Euro</a:t>
            </a:r>
            <a:endParaRPr lang="pl-PL" sz="1600" dirty="0">
              <a:latin typeface="Agency FB" pitchFamily="34" charset="0"/>
            </a:endParaRPr>
          </a:p>
        </p:txBody>
      </p:sp>
      <p:sp>
        <p:nvSpPr>
          <p:cNvPr id="5" name="Prostokąt 4"/>
          <p:cNvSpPr/>
          <p:nvPr/>
        </p:nvSpPr>
        <p:spPr>
          <a:xfrm>
            <a:off x="5724128" y="1556792"/>
            <a:ext cx="2411760" cy="5016758"/>
          </a:xfrm>
          <a:prstGeom prst="rect">
            <a:avLst/>
          </a:prstGeom>
        </p:spPr>
        <p:txBody>
          <a:bodyPr wrap="square">
            <a:spAutoFit/>
          </a:bodyPr>
          <a:lstStyle/>
          <a:p>
            <a:pPr algn="ctr"/>
            <a:r>
              <a:rPr lang="de-DE" sz="2000" i="1" dirty="0" smtClean="0">
                <a:solidFill>
                  <a:prstClr val="black"/>
                </a:solidFill>
                <a:latin typeface="Californian FB" pitchFamily="18" charset="0"/>
              </a:rPr>
              <a:t>Spezi ist ein Markenname eines koffeinhaltigen Erfrischungsgetränks. Es handelt sich um ein Mischgetränk aus Cola und Orangensaft. Hierfür wird der Begriff „Spezi“ auch oft als Gattungsbegriff verwendet. Die Marke wurde 1956 durch das Brauhaus Riegele in Augsburg eingetragen und bezeichnete anfänglich ein Bier. </a:t>
            </a:r>
            <a:endParaRPr lang="pl-PL" sz="2000" i="1" dirty="0">
              <a:solidFill>
                <a:prstClr val="black"/>
              </a:solidFill>
              <a:latin typeface="Californian FB" pitchFamily="18" charset="0"/>
            </a:endParaRPr>
          </a:p>
        </p:txBody>
      </p:sp>
      <p:sp>
        <p:nvSpPr>
          <p:cNvPr id="69636" name="AutoShape 4" descr="data:image/jpeg;base64,/9j/4AAQSkZJRgABAQAAAQABAAD/2wCEAAkGBxQTEhUUExQWFhUWFxcYGBgYGBgXFRoYFxcXFxYYGBcYHCggGBolHBUUITEhJSksLi4uFx8zODMsNygtLisBCgoKDg0OGxAQGywkICQsLCwsLCwsLCwsLCwsLCwsLCwsLCwsLCwsLCwsLCwsLCwsLCwsLCwsLCwsLCwsLCwsLP/AABEIAQMAwgMBEQACEQEDEQH/xAAbAAACAwEBAQAAAAAAAAAAAAAEBQIDBgEAB//EAEEQAAEDAgQDBgIIBAUDBQAAAAECAxEABAUSITEGQVETImFxgZEysRQjQlKhwdHwFWLh8QcWM3KyQ1OCJJKTwtL/xAAbAQACAwEBAQAAAAAAAAAAAAACAwABBAUGB//EADcRAAICAQMDAwIDBgYCAwAAAAABAhEDEiExBBNBBSJRYXEUMpEGgaGxwfAjM0JS0eEV8SRDYv/aAAwDAQACEQMRAD8A+xhNcSjS2Z/jHCVvtZW1ZVeMx6xVqWh6mOxO1R8dxTDHbc5FZVZuYJkcjyrVDLHJuhksco7ARQUlKFGAaJO9yONbDR7E2UsBojQaZteRnfrQxxty1FymlHSKLdllSoQYzGnO63EpxT2G6MNatlhT0rQRoACdfEDekTcpr2Do6Yv3biLFi2VqU0SlM6DUfgafjT0pS5EZGtXtLMMxBOUpUJqpxfgKE1W434e4i+ijKpolJJgxEz6QaRlwdx3YzHm0KqPt/D1+h5lCkHQjas8FXtYjPF3Y1gU3SjPucKwKv2oumytd0kc6Fzig1ikyTDwUJFEpprYGcHF0xTinEDbKiFKANLllaexpxdM5KxJccbtj4ZNLeWTNMejQtf42UfhT7mhcpfI1dNBC5/ip9WxAodxqwxQA7i7qt1q+VUw1FArjyjuSfWrRbRXNURIgpNEmC0QIq0yNHPoyulFrQGk+8ZaI4lmI4ow7EVFRYcTl5JOh94NVFxX54myMo17WfLL2xuVSXXCFpJkK5EVvhor28AS1+Qc2iHGVF1R7UTlgxHSBzBqvdGft4L9sovVyTdWr6IhpSANRKj/unMfHXWqpLI5WR28ajQZhvD1um5Qh10lCkqO+XvAiO8NgZJ9KCWbJKDcVuEsUIySbB+LvqXk/R1l1A5KIUB6ijw3OPv2F5fZJaHYMm9bUmVoynpRaJJ7B64yjugJuwUo5mk/lTL+ROn4HLVu6pIS4jTry8KU3GDsclKexqOGkOWygrOrL9ye77Vzeo6lSeyOhi6Nad2a17ihR2FZ31Ei49BBci97H3TzigeWTHx6TGvAC7iLh3UaHUxqxRXg23CKyWBJnU1u6d+04nXqshjuP0fXz4Cqb9zNfTL/DRk81Q0F/ZKiY0qrXBDts2VmBVN0XyTumCjeqT1E4L8Nte0mhk9JZTiDHZqijj7gbobM2ILc+BpbuyWLLSzJX4AmnPgCx8bEdKTuFaPpZdA51ttI4Ghsz3EXGNvbJIUsFX3RqaNQc17UMjj0u5HwzibHFPOKdSCASdq1YsaiqDyZL3R3DFI7HtVuQsH4Tv4R1oZatdJbDIOLhbe5Y8p5dv2iMpQpRTGx05+9DcFPS+S/e4WuCTLrGUBQhQ0M0zcC0QU42fhNSmS0AP2y1HlRAuwgrdbRIIqtmy7aQ6srt4sSoilNR1UNi5abPoGDMMot0OPjMtQSYUrI2AdQJkSY1o10mLmSsB9Xl4Uq/mEHH7EcrSJ6oJy9fE76b0xYcP+yP6IS8+R//AGS/Vnu0tH9EobzTEsrSSCdRoDB01260E+jwTVaa+wzH1maD/Pf0ZnL1vs1lPQmuFkxOEnE9BjyqcVI3HBapY9TWnp+Djeof5gj41tiXJjSKXk2kauja7ZlbHB1Oq00ANXrHy2H91hmRuCOVL31FKaa2EvDrf1iv31p2RbFJhPEzWggc/wBaDHsWe4XT8X76VJkK+I7c5gf3ypuCuBOSxtYJloeVBkVSCg9iOHhKd95NWtySGZiqKE7mPPK+1FZXJmmOCC8GaxVhBJUpJUo78629NOT2bEdRCMVaQgv7lsI7MJArpRi7s50mqoXvWi8mbL3fDpU7kdWknalp1UO7VxCWAgEkfFHjzpf+q2HS00mCs4YHJISY9qZ3K5Fdu+AHErUNGEkg0cZakDKDRxhxv7Sz70QP7y+7bSUd0mPWhumFVoot1EpylwgVNruib1Vn0K2SFW6ipIW6sJAWoBWVCEJjKk6InTbxoHn/AFLWHcFwC3AKpHeERpPz8qz580otOLNGHFGSaaLsUY7RQUBmPPTKRJ6jn+tV3pN2y3hilSLr0EkGSdNzqdNNTzPjWHLNyk2+TodPFRikjb8Dn6mP5jTcDOd1694zxG2SsmelFkimxODJKKFFnboZOw1NIiqe5sm3NbB12ylxJ2pk0nuhOOUovcy6bZLLkADWlq2bNVohizYWmfGlt0MiC4CiFqH72FFdokjnFb4QmaPCm5CcjqJfgT4U2D+9qvLyTG7iJMTuVhfcBMHWBNHiSrcDLL4GyL3QULiGpIEdtSlM9KxrdmxyondW31ZAgKI0Jrb0tJ7oydQ3JbMwV9hAzauSetdTXXg53bvyHWdkQIKwodDSpU3dDY6kqs6+8G0yEiqT1Oi2tKsGs8XcJAQnc7UTxLywO6/CBccwu4eXJgRypuNxgqE5VObsGtMFKFAuQYqSyOti4Yt9x+XO1TkQlOlKV8sfKuEQY4bUTJy0WsBQ3tm64XdUy2VEIVIISCkEJgxI6nQV0Oj6FTh3H5OV13XPHPtrwVW9g2lRWUBRJnvDQGZ0AgAVr/8AGwb5Zj/8lNLhBFy6SkgBAnmEgRBnTSJ8TNBl9HjNWpO/rX9KLxesyi1Fx2+l/wBbENu+pR7xkiR056mvJ9TDTJo9n0ktUEzfcFGGj51WBmP1Be5CrjDiRVs+kQcpTqY21rRGHcsTBqMVaM7e42u5/wBExl+1sKHt6PzGjXqVRO4dxK40ezd33neauUE1cQVKnUjt+8XilwKy66CJkba61cI6bTDk7qhpYBS0EHlWTLSZpg9rCsNw8hZNJWS9iTaSBOIWROok8q049+BMqoGwfWQOW8VWW1yXio7cYeok8hvRQnsVOO5DIfu1YITeujszHT8qTjhUhs5+0xWLYo9EJSojwBrrY8cWYJ5GhDZOuJWS4hSgeopuSGpbMXiyaXui9KVJlWuuwoa2oJPe0et8NfeGf7E7TBPWi9qQD1NkmcLfacCxoAZA30q7i1RKldk3717tPimeUVPbRPdYe6wlwd92D6UF/AdfUq/h7SEkpfM+Yq7d8E0pLkXG9dTqHSR0pmlMU5M+iYC/Nu2eqQfOST+dej6PHp6eJ5frsql1Uhqhjmo5fDc+3Kud1frfSdLLRJ2/hbm3pvR+o6iOpKl9St5vSUqBidNjHlzp/Q+s9N1UtEXT+GJ670Xqelj3GrS5aOWWEpcKVARIBMeNeM9Sk4dROH/6f8z2PRZUumhP5iv5Grwuy7JJA60jC2Jz5e40zL8aWS1lSokZYj3rXCaT3CjG4Uhdwbwyrs5XOusdKLLk1S2JBLHHcD4o4eUHEwTBIH40OPLp2Ybjq3RqsH4dSGgInTnQOcpblSnGDoLZsA3tWfJYzuWtgllNJjyBNifiC3Ct66fScklvEWYM0EqIHWr6xcBYNrNSyyCNqTBbAyk7AFMCdqsOzJIezoMk9NPL+tXJaZCNeqJC0wR9wHKRlG0jei/FqDqi1ivliG/QsLLYHfB2rXjlrWrwBNKLoZXvCLvY5w4kqAkjkfAVnj1fvpx2GvBts9zO4Q86pSW3CUNg66x1rbkVRuJkg7lUtjq7pSV5VOZkzAPMirolsKavGEKBUk5uRMj51dWti7p7gz2IsqWqTvzqo42iSyJlF0y2dUK3pnAp0wewbCVZCN+tSctrReOKUqZ9W4bsJQkaANtJMnQTlET4aE12OqyZIenpYnUmtjgYMUMnqE3Ne2L3L1KBGYEEGdQQQesKGhr5lkxZcUv8VNP6/wDPk97hnCS9rBHlEEEbg6Vr6aTjJOL38GlRjJOMuGarB7DIlJy5SRJHTwrpdbFzyvJLl7s8/cccO1DhbL7DgUnCIKMSZBQdOVackVQzBJ6gXA4CaDG0M6mxRxZqUR94UEqsdgT0jvD19wVINUJzL3FT2ppUhkNkRQmlpFtgd/a560Y8ugOLTVMBYw4JVM1eTM5jIpLgcIIAoVMS02wc5arWxlMlh+BobBAAilT1SlbEPKo/lKrjFGLXurIBiaPD08snBMkr3bo+e43muni5aNmSPi+EHx1rowlDp46ZsrTLLvFfvEuIYvcsdxxWvQU/HoyLVFAZNePZsVHEVq3TT9NCtV+A7DbFOYOrWBHKlz9yobCOl6hhcuWr8oJ70aH9KCEZY+Asko5HuZW5wEhR1I8a1KexjeKmHYKyGFy4QRQZU5LYZiag9wnEb5Li5bRIG8aUMINLcuc03sfU2LVK7F5BC4UhCSG05lxA2Tz8R0mux1iaxwj9DjdA08uSS+TP5r0Z0EOp+rlnJkYQFFxWVbqCQmSNSkTpEjWa5M80Mf8AmNL7nXjilP8AKmy9i8vGyolRKwozkZDjUFaQlQKZIbCCokAA6a673hyYZ/5bT+xWSGaP57r6m1wW7llqTqUJ5k8up1965fXyrJQzHC4WNC6KxRlRNLBby6EQaZLLaHYsTuwJi4SnnFKUmjRPG5At1fIJ1IqU5BxhpR4YygDQiiUZAvEm7bAHeJUA70awzZKgixWPJyyKrtSsLTHkX/5oE86Z+HYOqAHecSKPwUcem+SPIlwgf/MLkbUX4eJXdfwUHGHetF2YE7kj6g5chMk7VhbWoyrG5GJxXGrVbkxmVsDyrZDppJcj4zS2FGIcSKZUENoHeMD1pvYjKNy8EeRp0hdi9uvVx1sKnWQZq8OaD9kS8uKS90gNu0QtJMRAmtEpOImNSM+282l2ZkA7GjlFuNARlFSsbrfYWc6UpSrlAApcMbSpsKc03cUUrvVFXeUCmnKC8CZSfkGvEtuylG/WivSDWrglYYG7HdWkGq7isvtSPq+EYgGlrbnfadBmBUAPaK73qGLLPpteNXJLZfuPOdBmhi6qUJvZvkhcLJJKpnxr5ZOWSWRvJ+bzZ9CwqKitPAE64UmUkgjUEcq2YJSTUkaVFSWl8BGKY2uUECCUAq85O3gdD612uoh3VDJLyjjQUcc5447pMZYJfqWDmOtYnjSewU42uCnHnJ0Co05UcYokbSMq5dKGmc0/TH4Jb+QdxydzNEmkVpbI5x1qay9BErTVayaDhfFTUy9CKy8KlsmlES6KlslI521TcvY529XTKtH0t/FWyDJFcvRJvgqOOvJiMes0KVmaiul085paZIrJGPKMbd4a+VypREGRyrpR00c6alYfc3r5byFZOnnQrHjTtIJzyNU2L8EaWt3IXCEn4v6UUq5oqKfFmkRw3a/YUSfOgc2EoJC/GMFQ2JzEetVGbsJxpGcSGwTmVI5U1N/AlpfJ3O2E6Eg9ajtsicUg7DLVxZBzkCR86kWtaTXkNxbi2mbJVo4STlgE6FRCfnr0969nLNBJb+PB46PTyk3a8+Q+2uHwNVNrA65leykjz51y+p6Poupf+Ljt/uT/AJnRwZ+s6df4c/5tfyJXNy4P+m0COZUrw1hZAjXn0NJwei+nQlai/wBb/qx2X1j1Jxa1JfZV/RC9LjmZRdBzGDJ2II5EaEacq5/7QqKlj0cVR0v2e1aJ9zlux/w3KyodK800d3JJJAPGAW2pMHQ02D+QFvwY95at5p6aBcSCXjV6SraOh01VIu2TCjVUi9yQNTYlMkKlkpnqlk0nqmomk5FTWXpG1gErkk7VaYtpCO/xpaVEJAAFa4xVGNyaZWl/MmVq1PpVT1J7Bw0te4Gt7lIMAbmJNMqxV0WPvstk6SvqPGqqTI9KAGsbWiUtiNaLt3yC8tbIKXcF5vK6r8daHS4u0GpRkqkL04YwFaqKvCabqdCXCNmvZ4eKWQ6ltIEaTvWfub0adHt4E6Hldu2I0K0gx/uE0/DDVkj9xOSemD+xubnEWwJBOp5BUz46o18ZMEbmvVfh8j5X9/xPNLqca4f9/wABcrF06d1RjwSf+ZVVfh5fP8/+gvxEPj+X/Z1ONJg6OJ6ZRt55VpnWfwpy6aT8r+/1ES6mK8P91f8AR1VylwSkyREjUEaeOv4q8+Veb/aDHKEYtryek9ByRySkl8f3/dmh4N+JVeYi7Z2+pjUSHHqJCfWj4YGDgw60UaY9oqLVGmLaPBuqbL0kwiqsKiaW6qy6LOxPSq1Eo92dVZKPZKuyUd7OqslFFlbZgSVQK0oyvbkJRbMp1VBApsItiZySFWK3bC9EifL+lPSoQ2mQtsAWtE6DmBzqpTUS1jcgS0wt5wKASAASMxPTc0aaYqmWr4fDYlbonoNKtyLUflnmeyAypTmV1/rVWXpQP/A1k5swTU1pE0NjK8xJ7s0tF3uDpvS9rtIZUqpsstbOCl1KpSnU9dNo8zA9aqORp7bMuUFXyjU8R8FHI1kWorWkDLJOsZlGPz8K6Uozmrcm39WYIZMcW0opL6IzbPAN0pWqYH9+sdKBYH5CeePgOx/gLsWC6k6NpBUZgzzHy2o5Y9CuLFwyKcqaFvDNx38pUT3Rv78+hkVzOsnkyYtMpNpP5s6nRrHjyWkk6PonCmi1eVcqKpm/qHcSzjFEhNXN0xXTujEuMVaZ0IYtW5FpiSBR3sIcKlQRdWGUTS1Kw5QpFDbdEMx400Tbb1qmLnGmbOxwtCkctqGjNKdMzmNWYbOlXHkYnaM6H+/FanD22I1+6hiKzmgivDFAgHc8qkcl7oBxXDAL3hx9ZMLCQRtW/p8tx4MOfFvsVtcO9kmFOJnrzrQ52Z1joAXfLbchLkjaqpPku2uGGlboQEpCtZM7bmara7JvwBLwt5Z108zRakVpkwy2wQIHedA8qFyTDUGQurIK7ra1rV51WquSaQM4I/sUn1NXrRWlmy4IwArltXwJILy+QjXs0/zaQTy73UUzHjeSV+BWWaxxryarEuIWWrpa1EHKhKEgEADUlWp9K36orkwqEmjzPGbDndOkkbKB2/qauM4/JUschheLaft1oWoBtxMBUgAcwVeMjbwo5pNARbiz4s6FW7xAjMhWhGxA6dQRXMyR5TOrjldNH0jg29S4rMnmJjp4VycsNEqOhr1wDuK3vhpElqKhszL3KgBpV44ts6uPMoIoslyoEUyapCNWudoYYislMUmL3Hzi6ErrxGwrRjhZknn7exZbPyPGhnDSyll1Kw9jiBbenKoo7GHJnqQNfYl2mtSMNx0cq0meflK80yK6Gj20ZNbU7GiboQKxPGzepoasXS3HlDSNTJp2OowRnk25cme4kxRaXMiVH0rTjjasz5J06Etwh4jMQvL1M0yhWojYPNJWlStSDOtRqT2CuC3HFxjTrqoaQY6xA96BQ0rdhd3U9kSyrSoB4nXaKirwW74Ywtr61RoUk+c0ucNW4yE9KoucvmQnO0Ak8qBw3oNS2KWr5RSpxavh1CRpzgfiRRUrpAb1bLneISywGWFfHK1EawTuPy8h41u7miKijF2tcnKRk3VE6nU9TvStQ6ioTV6itIYjHHUIy5pHKdY8qYskuBbxxuwB2+WohRJJ6+Go/Whe/IS24NJwjinYuNGYCipKvAH9j2rJnhqi0acTqj6XimErdA1iK5idD21YtY4TUoEKUaZHJXCJJqt2VMcNFDkSYqpz1D8U1DcOxHh/uc6CqHLq9ewis+G84Oad+VOWVx4MuSKk9wFrA1B/Jrlop5FJWDGLWxqF8IoyTGvWlXLkTKEG6My1w4ouFMmBRwyeRcce+mxhd8GpKY1p66iVjXhixV/ldQ0k1XcDUGRabCUErncxyP61cIyb2M7arcV2rZSpSgiZ5q3rXYpL4LrjHitPZlA8gJNUwo0uSvCrULP1bBUepED3NW3XkpU/AxvMPeQJlCPAUtyQ2MWLbK7SgntTnVy/Sqbb4C0pcssvLZbx7jVVFhy2RUzw88PjISOgp1Iz2yvEkBpJCSFZtDPqPcTPpVJXItv2i5LhQkgmQTMcpAUATpvBI9TRyVsGLKTceQqaS9R1FyOZTB0HnU0FayjOgyTlnxmipg6kSUvf4YIgctqsh1CiQBI26geB+VA1yGmferLGUdigqIkoST5kCa5DdNoc8Vu7KhxOyJ76feripfBbhH5ItYwhZlJBFLk3F7miGLVHYsucWSoZQaGWTYPH0ko7sIw1sRPWjxboTndOgF5gdsDQSdOhkd4jtSxkp7a0mOnqMzh7gNwulxQUfzM0D0RvTy1YrKU0sefNbrE1NEpfRCuQ+VdLHJTjcTBJOL9xy7w99xAXnCUH7I6edHcY8lVKXBfbMW9uiSSpW5150mUnIfGCiTbxx1QyspCR12qRx/LI5pcIFdsXXCS68PKaOkkAnJsowrC0IVL3eAOlDPJT2Chi1K2PLvihtpMIApkUKk1YhdxxT0lSsoo9K8g23wLrxQ7OQSddfwoX+YKPAtfVp70XkgITNECcdHdH+6iTKZUhWp23qtilYa+e4nz/ACqkWRY5fvrVMOPBtMeKgluJ+EbT0FczDyw+ouzM3QJHOt2NpMztOjecHE9gmelcvrfzna6H/LGTYOf3rG+DrSa0DhWMBpImndO72Rx8+NJ2wO0xbtVyAdDUzrS0FipxYbeYsUgirjK0Z5pJmPViDqXCtKT8qbGrpmRa9VpHH+KLk6Bo+9a1DH8jNeT/AGhDeJvkAlB2FJahfI5OVcAHFN2w4qSRNaOmxygqZnyyjLczr2JqVCGMyht4Vq0XuxHcS2RNeEvqHeUADvO9Soou5sou/qkwHtegipyXbXk5hllcOd9KVKHJRMD0q20uQVb4GzWCXChK3AkdKC4sNRmge4wKNyTRb+Adr3AH8GWPhSTy3qWW19B0vBF27YDhBKoIEbV0vSVHJldrwYfUXLHi5K1QE/v1rvyxwT4RwI5JS8s8LJ0uIQQUlxWVM8zmyH2M1mnlxqLkt6NMME3JRfkOTgZnKXAFQSJkABK1pkk7yWlDT7yTrtSfxflR2NH4X/S5bi65tVNrUk8iRPIwopkeEg10MemcVJI52S4SaZwHqAfOmqEfhfoKcpeG/wBTt0wkpkJHsKXl6fFKLuK/RF9N1OWE61P9WfSbXDW1stlQBlCD7pFfMs6ccskvln0HHK4q14IpwFn7ooNcvkOkvAQxaNoECBQO2Gm1wdcQgGdKrQ2F3JVTOOJbUNYq4waBtlLSm0GBFFobJZ24eb30q1jZV/ICHWz0NE8TRFKJW+60mijCTKlJIG/ibfWm9iQHeQqxRdokR2eYjwmupHc506RmnuIwJS03EeFFpfkBSiuCGEYke0zPGR93l7UE+KQcPqP1Yjaq/wCiD7UKUgmoC7EOI1x2bXcQNoqafLJq8IA+nuFIClKgUVA6qPG9VESrTwoqK1FKsTdkEKOhB9qrYvcet4uu5zFf2coEdIM11vRopZJfY5vq0m8Sv5CbctzDrRMwtKRupKgQlIMyPiCuchPlPT6iU3+R/R/1Od00IL8635Q6Vg5cUFvrVIghIyhYVCc0rG3eBMDQSYAmvN9T65g6S8eNapea4O7h9Ly9RUpul/EIRhzCdmU+sk/OuXL9pOrk9qR0oeg9KlurOLtGDoWQPFJKTWjB+0nVJ+6mDl/ZrpZr22hViOBDKVsnMBqUn4wOviPKvU+n+s4eq9r2Z5n1H0TP0fuXuj8iZrUEeFdh8HD4kmapOLFDDev2E/IV846jGu9P7s+h4Z/4cfsgFXEahsaX2kM1sFXjyiZmjWKNAuTK3cZUrc1FCKLbbIoxZQGhq3GLKVogrESTJNWkkVueVfqPM1NiUysXhGxqbMlHl3hO5qLYlFX0iisqim/LyQrKkqHNVa0kjE5N+AnAr9LSMq2hmPM0MrW6DhpezK7rAxdLlKgjyoYzaVsLJCLdRE/EeCuWmXKsrB96ZjmpiMsHDyL2kOEA5ST40biilJ0NG3HUDVApdJDE2/AVZYxrlUgAHQmhkhifgKS/ao3GY1VMu0XWF2l1RDKOQGUAnNrOWBvtXY9JVObb8cnK9UdqKS8/qa3C7cKAfM6iG55JkkkTsSTy03iAYHH/AGg9Qn0sF0+P80uWbfS+mjlfdlwuEFuV4qB6ZFCq0RGopc860Q+oyJSpZTBGhGxrZik4u1yM0RmnGW6Ypxi2haHUiEuzpyChooDw5+tfQvSusfU4Llytj5j650C6PqXGPD3RPEGP/Ttn+VPyryPUv/5E/uz0/T74YP6IQFFKs0UeSirTBaJ5KGwkjoRVWSiQRUslEslSyUeyVLKo5kqWSjmSpZdE1cQLQ2poICydiK26LdmDU4qii3tLhwSQEj3NMpIDU2LLtxxlYhZ09qqk9i7rey57G3HCBkK1dACauMVFbAynb3DrLB7twhRSGx/Nv7Cqcki1GTfAxcw9tsfWvSegpblY1R+WLmuyK/q0zHWpTZLiSu8IcXqEpANVaXJPc+EGYXhxtTMhaloMRoUKkJSobjdQ0Ohk+FdX0xrJqS+n7zneoJw039f3G+xvEbazYabeJHdAQEjMrugSY6a1zfUenj1dqfzs/g19NkeGqF9tcJdbDjZzIMgKggSDBGo615HN0mXp5e5bfPg7+DqIZPys4qqgakVFJNOUlHkanRazhpUkrcPZtJBUpZ+6BJgc9K63TdNOe72Rl6j1DHhVR3l8f8l/FLbbli24zqhJQpB1+FXd5689Zr1npbUJ6Fw0eJ9VbyweSW7uxPihzW6D4CvO9RHTnmvqzvdNLVhi/ojMlNJNB5CauymizLQ2GlseAqFEwmqsuiWSpZKPZalkoiU1LJR7LUsqgC5xJDPdSjv8zXTOZsg7BsYuBsgGetCwl9hjcYzGrtuI6iKii/BTkvKBnuLmUj6ptIPlQuMmWnFCO84kedMZoHtVrHRNdlDFshZlbp96K2uEDSfkbM2TA+F2PWqUn8FuC+Su+xMoEJcmKpwTCU2iXDFwt14ZjAK0eUZpj8Bp1iur6alFTr4Of10nJxv5Nxx5htx27N2w2l0MpUFIVBGkmSmRmEKO2spFYpcmhGfs+Lrh91liyQ00FIILZSMiVy4pagQPhiFRG+mvMGvkJP4JucUPWy3mbtppx1Ke4pKQBmMFOaAJTBnYHSOeiH0uGW7gv0GrqMsdlJ/qCWvGDjZQvtGF5jC2wyUqbB2IXlAUR0k+u9MhgxQftiv0BnmyS/NJv97G1zjl9neYd+jr7NlxbuVJUgJ7MnKSeZJSI8fZ1iTQYUz22HICglKVNIgJEBMamPYdaj6ieCPchyidmGb2T4YhvI7IAeOnhyrmZnJzcpcs6mJRUVGPCM+83FJTHtEEiiBZVeLyiigrYGR0hWi9VIrQ4RozLK7G7T4iszhualNUS+kipoZO4ixtyaGSoJSsnFBYVHoqWXsCWGDouFkrWUnodDXU4OVyUYrZP2yoQvMnlG9XUQblZQyq6dkEQnqf0q9kit2+BxgnBiHUFRcGbppFBLJQxQsCddbtnC2tAJTz5Gore6I9K2YW5eWtwhSICTGh2qnrTREoNNAlhYWaIKlkkeJpkm2hcUkEXFxZyMqMxpcYyDk4lmFXIceR2bcZFAwBOgIJPpFdPoJxxqbm6VUY+qi8jioI33FXDj1w4HGLpTJydmpOuUpkn7JHU7z6VlY4x9xwW4xcsBlZQlLcquNNHfrD8GbNHwJgToeetZ8ufHiXvaQ3HhnP8qsKZ4XbV2qrp9TrrggLSk90yO93j3j3QI0ESPLI/U8Hi/0Na9OzPmi6wtLlIQ2b7K00IQEtkEgfClRAnLoBudPemw6/DLz/AAKl6dnXCT+zLrDg64AcKL5B7ae0IaCs8yTmk/zK08a2xakrizFPHKDqSpmqZtSxaoaKgooSElQSEA66kJGifKkdW6wsPArmjFtqBLiIkhRisc1cU0boupOxfeMRWZOmauQICmpi5IpvRpVwe4GXgVBqDT9RkSOrfiiSLcjiHt6KgVIZ4YqaRmRpwMYVlNJyoVQLeXodcCmkK06Awa6eOLSpnLySTdoDWl/NJAHmaOknZTbfBRiTrgH+oPIVezK3QPhmLLb7qCok7watxvwDdeR07Y9ojMskqPIa/wB6VqldJDdMatsXNcKvr10Qnx3p9pciak+BnaNMWghQDhO9C3bC06VuL8WvWDGRMeVErAdF3C92pDmcBUJIJ0+zrm/Cn48Kz4p42+Vt9/APdePJGdbefsfYXsS+rSU6lQ9uprg9b6k8OKKj+Z/w+To4+kvI74X8RG8udSZNcPs5pvU978nThOEdlsUHzp0MM6/KOWWHyV5CadDFPlKwnnhHlkGLlbRzIMHpyPgRzrZhlkxO1sFOOHqFolv/AE/ePLm9CmBrqpSs3gUkz7CKf1OXVgXy3ucjH0zhnafCSowoxBQdUlCdZ19dfka0zSUb8CFbm15CXJVqd650nudCKpALrcUcZAzQDdKpqRmyMoQ1mIA51a2FDocHSJJO0+FF3midmxbiWEJagjY/On4ZanuJzQ0A2HrgxV9TDawuln4Y6Ca5rOkcyVCCwY266YaQExXWpLk5Ct8DLD8NbW0V3LipmIB29qCU6ewcYWtyh7hqzXs8oeZ/WjWVrwA8N+S6xt7W0QR/qKmZPOr16iLGooHvOLkp0bQPar0tk1JCe+4heV97XptUUPkp5K8FeF2aX0lTzhQZ0G1W3pdIFXJW2EnhpJMofHrU7n0J234Y3wKxdQ5lSpGcgkR9oDdMHmZ+dHF4ljk8ibW3Hj4exce5rWlpP6+fofQFN9wQBHIbH97bV5nLhWSO/wD2daE/fTYAV7mP03rFDHCEt9/px/7Nji+OCpVNhKK8fxC0NrkqXtt+tPjONcDIwlf5v4EbRErBI0Tr5xsKNTUd2Mzyag0uWMg19WQBoPz1NK7jkrZz033U5GSS8htx1KyM2beu9kbyJaVSObGoSbk97CbdYX8PKsWXA47mvFnjI6u1JrPGVGiSM/izCkn4VHyBNb8MXJHM6iSj5Bbd5xKwrs1mP5VfpTey2I7qRqX+JHS33GXSqNuzX+lRdK73CfVqthR/Drm5jMhaANdQR86bGHb4QDn3OWet+HXELkqmgyzco8DMMNMrs0TGErIGlc7t5W9onR7mNcs9/B3Pumi7GX4B7+P5EYwtAzrYzBPI8q6d6jm1p8mVcxl1CilRkA86ZoQt5GuSLmLhzfu+VRwZFkTCrYtr3cM0FNDU0/Iys8BQvVLg9aByCUBqxhLyRohCxV7fJW/wAYoysCFMZZ56VaYLoUW+FuLVol3/AMUqPyFH7vgD2/I3Zs3LdSFkLBkFOYEfCeU+db+ix645ISWzRm6ielxlHwzervTzBB5wD+EV4unb3PSSxRj9fgoUsHYkHyPPadKCWNvkZHLtuQUoczt4GhWKS4CXURR7uc1HroD+lRRn9C/xDXCCS4hIEA+xo5Ymuf5mfuTm7DbZwFPhB9J6iqi+E+EJmmnfkVpCdJtG1q2KymSTz3r1GLJFQSVHLzQcsjZeypSfhYbR6CreVPkFY2uAxDjvLIPQUPciE4TLAXjuUT5D9KvvonaZBSVnTMPQUPfRfZZMNLj4x7UPeLWIqUyvXvmqecJYQf6Nzk+1L71+A+z9TyEn7yqvvMna+p7sz99XvU77B7IpwniS2SMpSMtHG1ygZaXwxuMGw68SVdhM/aCT/wAhT4yvwIlD6iPFP8NrLKrsnihR2BM/kTTBdGXa/wAPEoVLt6kDohsk+6lD5VdorTL7DljAbREQp9Z88s+iU0p6fganL5HdmsIENW6vNRUr/kaFygvgNa38hYeuFAd1APkJ/AaUKzRXBbxSfJW8xcHd0DwE1HnRFhYl4kt1fVJK5zGJOwmB7a/hXR9NzbzdcIy9Xi/Kr5ZUjiBBkLzSNAsTBjYxymNq5uf0HM3qxNb70+V9L8nTxesYF7cq48rh/X5X8Rs082rmSI0KVEzPUbiuJkw5MT05FT+q/uzqQ0Z4qeGSaIpuJ0Jjnqqh7E5K4xb+yGyhhhs5b/dFzJQrLCzEd4hUwdh+dVmwZMX+ZFx+8aE4ssMl9uSlXw7/AJA97cIbT3ge9qmTJIjeOVaug9PzdbPTi2S5b8COu67D0UVPK7b4S8v/AI+ost79aIdEFJVlI3II136xOtejzeldLK+ljanFXq+b/wC/BwsfqXUyS6jJTg3Wn/b+/k+mYNZsOMoUoAqO5kjmY/CK50cMYLS+UaJ5ZOTa4IYnZMI01n/doPelZXGLpDMTnLdgPZRtS4uxzOFFFRVngmKui7IKXBqEOFyhZaRQ5tQll+G26VGFGOgG/j6UyEL3AnKuBuixbgd2dPCmKCEubMkw2GkhLTLbcaCEgkeplXuae88FwJWGTOqdWfjUonUb+NA+oT4Grp6KVNAnYnzNB35MLspHm0JBAjXw29xQyyTCUIoJDRkR7DWl22g6otcQoaGQfGRQcchrfg80uqZaL6hDJcdH6prkZUPlWjBJp2hWSKa3MM88tJ+Ll0B+ddGHWZ48S/r/ADMcunxS5iSt8WdR8Jid9P0osnVTyqsiUvukwMfTRxPVjbi38NoucxFZJJidDJknfzpkOvywSjGkvsKn0OLI3Kdt/LdkRjDqSSkgEHSB/Wqy9dkyw0TUWn4aJi6LHimpwbTXlMqdxh5ZlSpPkKDH1eTDDRiqK+EkhuTpceWWvJcn9Wy5i5WWj3jyPTXadOetLydVmk95P+/sMx9PijxFH1Owu1JDAA7iYJPmM234VypZKk9zasdoljtysrBPwrHtr/al23cmNjSVDrC7JamkRuAJk67U3DBuxGXIky1vDl5spEePKnKDuhTyKglzBjGi/wAKLtFd35B28EKj31R5UKgW8vwTc4fHJavmKt4ylmZUnAvvL8ooHBoJZbEuNqNs6gHvSkkbjmBypc24qh+Kpi44q7yUoDl3jQ91BPCMVpJipYNEHhGwmoSyKzpERIoiivDUFSwgfF0/XoPGjcW+ANSia/DrBLY2lXMn8hyFOhBRETm5FzrKViCAR+9qtxT5BTcXsZu4wpwOFKElSTqCYA9T1rO8Tukao5VVsJ/gz+0JH/lUWGVlPPHwZj/EDBFoaQslJAJkCZGg6+VMjDRyUsmvg+e3TOYyOlORT+oEtiNCdTyogGdCNIn1/KoUdTbzMH9+OtQh5NvHP9ioEMLBoaJiQd58aBl7n2Oz4e7W0bynI4UDvany0mNopLwKf3Is7g/oGYXgriEAP5XFJmCnQRyOvOqXTpfUp52/oOWkoCYTMU+KglsJk5N7lxUIom0DTIKcOkCh1haSi4ZKhAXkHON/ehknL6BRlXizyEBtMSfXeqS0IjbkySXZ2iru+CmqMzxhw/cXJQtlbaCgES5mghUckgxQygnyMhlceDFq4HxOdmf/AJlfpV6I/BfekbDKKymgrKR61dFWU3LasyUAHMdBoQB4zRJUVqT3HFuyi3HdjMqCpR3O2g6DwpjnpVCVHU7LrDFElZSoxm28+lDizW6YWTC0rQxSzlnc+Z+VaKoRdniCTCTHX8t6j52JxyWqSAJJ257CqpETMnxq2HWVCTpy08ZNLclY2KaWx8gfsHEr0SogbQCd+VN1E1ohdWbpglteg07iv0qu7H5RKIMtKiVAiPAj12olJeCmVahR8atsrYNYZWYASSfI/v8AtQuSXJdoLw20WXAEiSSOmmvn0qMmv4PtuFoUlpCRplSE5jzI5jrO9L3fBTryMEvZQQVFRG+xP9PWmamlyBpTBXMUylICZBJkztqNTJ6kUtZfATxlqroydBAjYmZPhH7mr1k0kHXFQcu/IAgxtvpA/Gr1laQdklSvjSoCBooEzv7k/Ko5kpFj6yVa+1Lbt7jEqWx21EmeQ69akVuDJkzcplQKtOU1cnHyXGD8FAUf+8r/ANrdVa+Q9L+P5kLbAdBnOvQH8/6VcMK8gzzvwMWbRtv4QJ68/c601RjHgS5SlyEOIKhsI6GIP760TTaBtJmdxDBLhwkJLYEmMyjt5BNZZYJN+DVHPBLyLFcHXJBBcbjwKgfL4aH8LL6Bfi4/DC04DiCU5UXDcbalRgeEo0piw5F5A7+J76WX4ZgF2gyt5C+syf8A61aw5ObRcuoxNVTGGJgtozLUAPCT58tauacVbF46lKkJLfFLc6KlXKTEe1IU4+UaJYpVszA8cYQW1dqye4dSkd5InmAZ00/ttWiMkIcPkVcK2N1drLbQ0SRmVqAPMggDy+dXOvCtlRgvLo2l3wLdZZLqFHpqT6SKUoSjwkX7G+WZPF+HX2T30kjeQVf/AK0o1l+diuynwzRcF8JIcaD1yCoLnI1KoKRpmUT3jJ2AjcddLc/CB7aRr2+DrbQgKQeWRavMaKJHKh035CU9PCGjNkpsR2pUnorVXooa/hUUXHyW5qXgsWyraBl9D+HvV06KUkd+ggiI333GnpVKCI5spcwcnZxY5zmP4AEAexou2V3CLFm4kAKOcidtAddymN9pnnQyjJcBaos9cOltPdTlgR7n+9LlKSDhGLEF1ckLAmCRMzsQfz115R40ivJoRe3xOkENtNlZJiZyieZHOKesi4QL6fa5MOdwt9ZKxAKoOVR0GhnX2onglLdC1nhHYXr4SeJJhGv8y/1q+xkL/EwNSwQYABjqZ+ZokmzPL6lymBv7+VHo82BqJJXHOqtrySrJFRPP1q9TZVJAV1ehtaERMzOuw5Hx6UMsmlpDI49SbCPpIJHWj12wNFItykii02BYm4jJKCDtlV5bUrNY/DV7CDCbPtk5jo3JCde8qNyARAFZYxs1znpdBmJYGhxtTcqGkTObeOUainKNIQ5tuy7gzC02duhgQVaqWofaWTqfICAPACm69xTiaMODaaKxdCbFrxggochc7gAfPlSJ5I8GmGKb3FYvEjKGzKEwACJKYECOvnvSlJDHjfk1TVvIEnWNq2Rx7GOU9yX0YdZ8/nRaAdZ36Py0ipo2JqA70urOVBCQPi170eFIk5y2W1D4aI7vcjh61wUyVAczv5eNDilJ2gsyjyEC43FN1MVpA028qkpT7Sfc+FL02xmrahXxBw4lwdo2IWkEROik7lPgdKjxoLHlae5Tw7Ia7yAFA6HKAY3HLej2S2Cm7Y0Vi7ifszQLNJC+1FnP8xK/7ZovxL+C/wAPH5EFtxgqJMETBFRyadDuxBo0VpiaXUBQ26dKmozzxaWQubknQCVRIHiKCTskVXIZZNOlIKoSeh1PrHOijCZUpxvYW49auJlwd4gct9B0oMmOSdjMWWNUBcOXZcQVkkHNAE9N/wB+FSD02y8kbaRp0vkAGj7rQrtp7HLkpWkhQJBonmi1TQCxtPYRptsuVKTATt5dDSYuK4Htt7sZvuobSFuKyjpzNNirKx48mWWmCFJ4itVnKCUmdD0/Gpp+Da/TOoir2YTndIUE7wAFbCCNxS5amtjJFRT9xQ1w8mAVkq1mAYB8+tLWJJbhvO3wHJDbRgJAMchr70XHCA3lywlu5n4TRxyNcC5Q+QlsqO+lN7jFaUecdyjeaVKb+QlGwQOnNm8PelRk1KxritNF1kkamd60Y0uReRvgm5lTyo6SBts8H08qLYqmezjrVEBhGsAUNBWcLieYqqLOZk9BUpEPlGG6gzzoZG+PBpuF3DBE6RQvkHKtjc2LQCQQNTz506KpHOk22GN0SKZx5OlRkRm0sJS4sJEDNOnU71kkqZuhvEPcO1DJlRRa0atAssyioCCX9k25PaJCo6zTo7hQz5Ma9joW2mBW6VZg0kEbHX9ajSLfU5X/AKmEupgpInTxPymktFqTYy3GvSmNWhPAIloKPeE1aSLcmuCnGFltOZBynr/ehn7eBmD3OmE4dcqUmVGdKl7Eywinsi7cwaFiy5tIg03HFVYEmwa0PeNSPJcuD2ILMUbBiL2VmagTQWzvVFMmurID5t6FlgpWet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sp>
        <p:nvSpPr>
          <p:cNvPr id="69638" name="AutoShape 6" descr="data:image/jpeg;base64,/9j/4AAQSkZJRgABAQAAAQABAAD/2wCEAAkGBxQTEhUUExQWFhUWFxcYGBgYGBgXFRoYFxcXFxYYGBcYHCggGBolHBUUITEhJSksLi4uFx8zODMsNygtLisBCgoKDg0OGxAQGywkICQsLCwsLCwsLCwsLCwsLCwsLCwsLCwsLCwsLCwsLCwsLCwsLCwsLCwsLCwsLCwsLCwsLP/AABEIAQMAwgMBEQACEQEDEQH/xAAbAAACAwEBAQAAAAAAAAAAAAAEBQIDBgEAB//EAEEQAAEDAgQDBgIIBAUDBQAAAAECAxEABAUSITEGQVETImFxgZEysRQjQlKhwdHwFWLh8QcWM3KyQ1OCJJKTwtL/xAAbAQACAwEBAQAAAAAAAAAAAAACAwABBAUGB//EADcRAAICAQMDAwIDBgYCAwAAAAABAhEDEiExBBNBBSJRYXEUMpEGgaGxwfAjM0JS0eEV8SRDYv/aAAwDAQACEQMRAD8A+xhNcSjS2Z/jHCVvtZW1ZVeMx6xVqWh6mOxO1R8dxTDHbc5FZVZuYJkcjyrVDLHJuhksco7ARQUlKFGAaJO9yONbDR7E2UsBojQaZteRnfrQxxty1FymlHSKLdllSoQYzGnO63EpxT2G6MNatlhT0rQRoACdfEDekTcpr2Do6Yv3biLFi2VqU0SlM6DUfgafjT0pS5EZGtXtLMMxBOUpUJqpxfgKE1W434e4i+ijKpolJJgxEz6QaRlwdx3YzHm0KqPt/D1+h5lCkHQjas8FXtYjPF3Y1gU3SjPucKwKv2oumytd0kc6Fzig1ikyTDwUJFEpprYGcHF0xTinEDbKiFKANLllaexpxdM5KxJccbtj4ZNLeWTNMejQtf42UfhT7mhcpfI1dNBC5/ip9WxAodxqwxQA7i7qt1q+VUw1FArjyjuSfWrRbRXNURIgpNEmC0QIq0yNHPoyulFrQGk+8ZaI4lmI4ow7EVFRYcTl5JOh94NVFxX54myMo17WfLL2xuVSXXCFpJkK5EVvhor28AS1+Qc2iHGVF1R7UTlgxHSBzBqvdGft4L9sovVyTdWr6IhpSANRKj/unMfHXWqpLI5WR28ajQZhvD1um5Qh10lCkqO+XvAiO8NgZJ9KCWbJKDcVuEsUIySbB+LvqXk/R1l1A5KIUB6ijw3OPv2F5fZJaHYMm9bUmVoynpRaJJ7B64yjugJuwUo5mk/lTL+ROn4HLVu6pIS4jTry8KU3GDsclKexqOGkOWygrOrL9ye77Vzeo6lSeyOhi6Nad2a17ihR2FZ31Ei49BBci97H3TzigeWTHx6TGvAC7iLh3UaHUxqxRXg23CKyWBJnU1u6d+04nXqshjuP0fXz4Cqb9zNfTL/DRk81Q0F/ZKiY0qrXBDts2VmBVN0XyTumCjeqT1E4L8Nte0mhk9JZTiDHZqijj7gbobM2ILc+BpbuyWLLSzJX4AmnPgCx8bEdKTuFaPpZdA51ttI4Ghsz3EXGNvbJIUsFX3RqaNQc17UMjj0u5HwzibHFPOKdSCASdq1YsaiqDyZL3R3DFI7HtVuQsH4Tv4R1oZatdJbDIOLhbe5Y8p5dv2iMpQpRTGx05+9DcFPS+S/e4WuCTLrGUBQhQ0M0zcC0QU42fhNSmS0AP2y1HlRAuwgrdbRIIqtmy7aQ6srt4sSoilNR1UNi5abPoGDMMot0OPjMtQSYUrI2AdQJkSY1o10mLmSsB9Xl4Uq/mEHH7EcrSJ6oJy9fE76b0xYcP+yP6IS8+R//AGS/Vnu0tH9EobzTEsrSSCdRoDB01260E+jwTVaa+wzH1maD/Pf0ZnL1vs1lPQmuFkxOEnE9BjyqcVI3HBapY9TWnp+Djeof5gj41tiXJjSKXk2kauja7ZlbHB1Oq00ANXrHy2H91hmRuCOVL31FKaa2EvDrf1iv31p2RbFJhPEzWggc/wBaDHsWe4XT8X76VJkK+I7c5gf3ypuCuBOSxtYJloeVBkVSCg9iOHhKd95NWtySGZiqKE7mPPK+1FZXJmmOCC8GaxVhBJUpJUo78629NOT2bEdRCMVaQgv7lsI7MJArpRi7s50mqoXvWi8mbL3fDpU7kdWknalp1UO7VxCWAgEkfFHjzpf+q2HS00mCs4YHJISY9qZ3K5Fdu+AHErUNGEkg0cZakDKDRxhxv7Sz70QP7y+7bSUd0mPWhumFVoot1EpylwgVNruib1Vn0K2SFW6ipIW6sJAWoBWVCEJjKk6InTbxoHn/AFLWHcFwC3AKpHeERpPz8qz580otOLNGHFGSaaLsUY7RQUBmPPTKRJ6jn+tV3pN2y3hilSLr0EkGSdNzqdNNTzPjWHLNyk2+TodPFRikjb8Dn6mP5jTcDOd1694zxG2SsmelFkimxODJKKFFnboZOw1NIiqe5sm3NbB12ylxJ2pk0nuhOOUovcy6bZLLkADWlq2bNVohizYWmfGlt0MiC4CiFqH72FFdokjnFb4QmaPCm5CcjqJfgT4U2D+9qvLyTG7iJMTuVhfcBMHWBNHiSrcDLL4GyL3QULiGpIEdtSlM9KxrdmxyondW31ZAgKI0Jrb0tJ7oydQ3JbMwV9hAzauSetdTXXg53bvyHWdkQIKwodDSpU3dDY6kqs6+8G0yEiqT1Oi2tKsGs8XcJAQnc7UTxLywO6/CBccwu4eXJgRypuNxgqE5VObsGtMFKFAuQYqSyOti4Yt9x+XO1TkQlOlKV8sfKuEQY4bUTJy0WsBQ3tm64XdUy2VEIVIISCkEJgxI6nQV0Oj6FTh3H5OV13XPHPtrwVW9g2lRWUBRJnvDQGZ0AgAVr/8AGwb5Zj/8lNLhBFy6SkgBAnmEgRBnTSJ8TNBl9HjNWpO/rX9KLxesyi1Fx2+l/wBbENu+pR7xkiR056mvJ9TDTJo9n0ktUEzfcFGGj51WBmP1Be5CrjDiRVs+kQcpTqY21rRGHcsTBqMVaM7e42u5/wBExl+1sKHt6PzGjXqVRO4dxK40ezd33neauUE1cQVKnUjt+8XilwKy66CJkba61cI6bTDk7qhpYBS0EHlWTLSZpg9rCsNw8hZNJWS9iTaSBOIWROok8q049+BMqoGwfWQOW8VWW1yXio7cYeok8hvRQnsVOO5DIfu1YITeujszHT8qTjhUhs5+0xWLYo9EJSojwBrrY8cWYJ5GhDZOuJWS4hSgeopuSGpbMXiyaXui9KVJlWuuwoa2oJPe0et8NfeGf7E7TBPWi9qQD1NkmcLfacCxoAZA30q7i1RKldk3717tPimeUVPbRPdYe6wlwd92D6UF/AdfUq/h7SEkpfM+Yq7d8E0pLkXG9dTqHSR0pmlMU5M+iYC/Nu2eqQfOST+dej6PHp6eJ5frsql1Uhqhjmo5fDc+3Kud1frfSdLLRJ2/hbm3pvR+o6iOpKl9St5vSUqBidNjHlzp/Q+s9N1UtEXT+GJ670Xqelj3GrS5aOWWEpcKVARIBMeNeM9Sk4dROH/6f8z2PRZUumhP5iv5Grwuy7JJA60jC2Jz5e40zL8aWS1lSokZYj3rXCaT3CjG4Uhdwbwyrs5XOusdKLLk1S2JBLHHcD4o4eUHEwTBIH40OPLp2Ybjq3RqsH4dSGgInTnQOcpblSnGDoLZsA3tWfJYzuWtgllNJjyBNifiC3Ct66fScklvEWYM0EqIHWr6xcBYNrNSyyCNqTBbAyk7AFMCdqsOzJIezoMk9NPL+tXJaZCNeqJC0wR9wHKRlG0jei/FqDqi1ivliG/QsLLYHfB2rXjlrWrwBNKLoZXvCLvY5w4kqAkjkfAVnj1fvpx2GvBts9zO4Q86pSW3CUNg66x1rbkVRuJkg7lUtjq7pSV5VOZkzAPMirolsKavGEKBUk5uRMj51dWti7p7gz2IsqWqTvzqo42iSyJlF0y2dUK3pnAp0wewbCVZCN+tSctrReOKUqZ9W4bsJQkaANtJMnQTlET4aE12OqyZIenpYnUmtjgYMUMnqE3Ne2L3L1KBGYEEGdQQQesKGhr5lkxZcUv8VNP6/wDPk97hnCS9rBHlEEEbg6Vr6aTjJOL38GlRjJOMuGarB7DIlJy5SRJHTwrpdbFzyvJLl7s8/cccO1DhbL7DgUnCIKMSZBQdOVackVQzBJ6gXA4CaDG0M6mxRxZqUR94UEqsdgT0jvD19wVINUJzL3FT2ppUhkNkRQmlpFtgd/a560Y8ugOLTVMBYw4JVM1eTM5jIpLgcIIAoVMS02wc5arWxlMlh+BobBAAilT1SlbEPKo/lKrjFGLXurIBiaPD08snBMkr3bo+e43muni5aNmSPi+EHx1rowlDp46ZsrTLLvFfvEuIYvcsdxxWvQU/HoyLVFAZNePZsVHEVq3TT9NCtV+A7DbFOYOrWBHKlz9yobCOl6hhcuWr8oJ70aH9KCEZY+Asko5HuZW5wEhR1I8a1KexjeKmHYKyGFy4QRQZU5LYZiag9wnEb5Li5bRIG8aUMINLcuc03sfU2LVK7F5BC4UhCSG05lxA2Tz8R0mux1iaxwj9DjdA08uSS+TP5r0Z0EOp+rlnJkYQFFxWVbqCQmSNSkTpEjWa5M80Mf8AmNL7nXjilP8AKmy9i8vGyolRKwozkZDjUFaQlQKZIbCCokAA6a673hyYZ/5bT+xWSGaP57r6m1wW7llqTqUJ5k8up1965fXyrJQzHC4WNC6KxRlRNLBby6EQaZLLaHYsTuwJi4SnnFKUmjRPG5At1fIJ1IqU5BxhpR4YygDQiiUZAvEm7bAHeJUA70awzZKgixWPJyyKrtSsLTHkX/5oE86Z+HYOqAHecSKPwUcem+SPIlwgf/MLkbUX4eJXdfwUHGHetF2YE7kj6g5chMk7VhbWoyrG5GJxXGrVbkxmVsDyrZDppJcj4zS2FGIcSKZUENoHeMD1pvYjKNy8EeRp0hdi9uvVx1sKnWQZq8OaD9kS8uKS90gNu0QtJMRAmtEpOImNSM+282l2ZkA7GjlFuNARlFSsbrfYWc6UpSrlAApcMbSpsKc03cUUrvVFXeUCmnKC8CZSfkGvEtuylG/WivSDWrglYYG7HdWkGq7isvtSPq+EYgGlrbnfadBmBUAPaK73qGLLPpteNXJLZfuPOdBmhi6qUJvZvkhcLJJKpnxr5ZOWSWRvJ+bzZ9CwqKitPAE64UmUkgjUEcq2YJSTUkaVFSWl8BGKY2uUECCUAq85O3gdD612uoh3VDJLyjjQUcc5447pMZYJfqWDmOtYnjSewU42uCnHnJ0Co05UcYokbSMq5dKGmc0/TH4Jb+QdxydzNEmkVpbI5x1qay9BErTVayaDhfFTUy9CKy8KlsmlES6KlslI521TcvY529XTKtH0t/FWyDJFcvRJvgqOOvJiMes0KVmaiul085paZIrJGPKMbd4a+VypREGRyrpR00c6alYfc3r5byFZOnnQrHjTtIJzyNU2L8EaWt3IXCEn4v6UUq5oqKfFmkRw3a/YUSfOgc2EoJC/GMFQ2JzEetVGbsJxpGcSGwTmVI5U1N/AlpfJ3O2E6Eg9ajtsicUg7DLVxZBzkCR86kWtaTXkNxbi2mbJVo4STlgE6FRCfnr0969nLNBJb+PB46PTyk3a8+Q+2uHwNVNrA65leykjz51y+p6Poupf+Ljt/uT/AJnRwZ+s6df4c/5tfyJXNy4P+m0COZUrw1hZAjXn0NJwei+nQlai/wBb/qx2X1j1Jxa1JfZV/RC9LjmZRdBzGDJ2II5EaEacq5/7QqKlj0cVR0v2e1aJ9zlux/w3KyodK800d3JJJAPGAW2pMHQ02D+QFvwY95at5p6aBcSCXjV6SraOh01VIu2TCjVUi9yQNTYlMkKlkpnqlk0nqmomk5FTWXpG1gErkk7VaYtpCO/xpaVEJAAFa4xVGNyaZWl/MmVq1PpVT1J7Bw0te4Gt7lIMAbmJNMqxV0WPvstk6SvqPGqqTI9KAGsbWiUtiNaLt3yC8tbIKXcF5vK6r8daHS4u0GpRkqkL04YwFaqKvCabqdCXCNmvZ4eKWQ6ltIEaTvWfub0adHt4E6Hldu2I0K0gx/uE0/DDVkj9xOSemD+xubnEWwJBOp5BUz46o18ZMEbmvVfh8j5X9/xPNLqca4f9/wABcrF06d1RjwSf+ZVVfh5fP8/+gvxEPj+X/Z1ONJg6OJ6ZRt55VpnWfwpy6aT8r+/1ES6mK8P91f8AR1VylwSkyREjUEaeOv4q8+Veb/aDHKEYtryek9ByRySkl8f3/dmh4N+JVeYi7Z2+pjUSHHqJCfWj4YGDgw60UaY9oqLVGmLaPBuqbL0kwiqsKiaW6qy6LOxPSq1Eo92dVZKPZKuyUd7OqslFFlbZgSVQK0oyvbkJRbMp1VBApsItiZySFWK3bC9EifL+lPSoQ2mQtsAWtE6DmBzqpTUS1jcgS0wt5wKASAASMxPTc0aaYqmWr4fDYlbonoNKtyLUflnmeyAypTmV1/rVWXpQP/A1k5swTU1pE0NjK8xJ7s0tF3uDpvS9rtIZUqpsstbOCl1KpSnU9dNo8zA9aqORp7bMuUFXyjU8R8FHI1kWorWkDLJOsZlGPz8K6Uozmrcm39WYIZMcW0opL6IzbPAN0pWqYH9+sdKBYH5CeePgOx/gLsWC6k6NpBUZgzzHy2o5Y9CuLFwyKcqaFvDNx38pUT3Rv78+hkVzOsnkyYtMpNpP5s6nRrHjyWkk6PonCmi1eVcqKpm/qHcSzjFEhNXN0xXTujEuMVaZ0IYtW5FpiSBR3sIcKlQRdWGUTS1Kw5QpFDbdEMx400Tbb1qmLnGmbOxwtCkctqGjNKdMzmNWYbOlXHkYnaM6H+/FanD22I1+6hiKzmgivDFAgHc8qkcl7oBxXDAL3hx9ZMLCQRtW/p8tx4MOfFvsVtcO9kmFOJnrzrQ52Z1joAXfLbchLkjaqpPku2uGGlboQEpCtZM7bmara7JvwBLwt5Z108zRakVpkwy2wQIHedA8qFyTDUGQurIK7ra1rV51WquSaQM4I/sUn1NXrRWlmy4IwArltXwJILy+QjXs0/zaQTy73UUzHjeSV+BWWaxxryarEuIWWrpa1EHKhKEgEADUlWp9K36orkwqEmjzPGbDndOkkbKB2/qauM4/JUschheLaft1oWoBtxMBUgAcwVeMjbwo5pNARbiz4s6FW7xAjMhWhGxA6dQRXMyR5TOrjldNH0jg29S4rMnmJjp4VycsNEqOhr1wDuK3vhpElqKhszL3KgBpV44ts6uPMoIoslyoEUyapCNWudoYYislMUmL3Hzi6ErrxGwrRjhZknn7exZbPyPGhnDSyll1Kw9jiBbenKoo7GHJnqQNfYl2mtSMNx0cq0meflK80yK6Gj20ZNbU7GiboQKxPGzepoasXS3HlDSNTJp2OowRnk25cme4kxRaXMiVH0rTjjasz5J06Etwh4jMQvL1M0yhWojYPNJWlStSDOtRqT2CuC3HFxjTrqoaQY6xA96BQ0rdhd3U9kSyrSoB4nXaKirwW74Ywtr61RoUk+c0ucNW4yE9KoucvmQnO0Ak8qBw3oNS2KWr5RSpxavh1CRpzgfiRRUrpAb1bLneISywGWFfHK1EawTuPy8h41u7miKijF2tcnKRk3VE6nU9TvStQ6ioTV6itIYjHHUIy5pHKdY8qYskuBbxxuwB2+WohRJJ6+Go/Whe/IS24NJwjinYuNGYCipKvAH9j2rJnhqi0acTqj6XimErdA1iK5idD21YtY4TUoEKUaZHJXCJJqt2VMcNFDkSYqpz1D8U1DcOxHh/uc6CqHLq9ewis+G84Oad+VOWVx4MuSKk9wFrA1B/Jrlop5FJWDGLWxqF8IoyTGvWlXLkTKEG6My1w4ouFMmBRwyeRcce+mxhd8GpKY1p66iVjXhixV/ldQ0k1XcDUGRabCUErncxyP61cIyb2M7arcV2rZSpSgiZ5q3rXYpL4LrjHitPZlA8gJNUwo0uSvCrULP1bBUepED3NW3XkpU/AxvMPeQJlCPAUtyQ2MWLbK7SgntTnVy/Sqbb4C0pcssvLZbx7jVVFhy2RUzw88PjISOgp1Iz2yvEkBpJCSFZtDPqPcTPpVJXItv2i5LhQkgmQTMcpAUATpvBI9TRyVsGLKTceQqaS9R1FyOZTB0HnU0FayjOgyTlnxmipg6kSUvf4YIgctqsh1CiQBI26geB+VA1yGmferLGUdigqIkoST5kCa5DdNoc8Vu7KhxOyJ76feripfBbhH5ItYwhZlJBFLk3F7miGLVHYsucWSoZQaGWTYPH0ko7sIw1sRPWjxboTndOgF5gdsDQSdOhkd4jtSxkp7a0mOnqMzh7gNwulxQUfzM0D0RvTy1YrKU0sefNbrE1NEpfRCuQ+VdLHJTjcTBJOL9xy7w99xAXnCUH7I6edHcY8lVKXBfbMW9uiSSpW5150mUnIfGCiTbxx1QyspCR12qRx/LI5pcIFdsXXCS68PKaOkkAnJsowrC0IVL3eAOlDPJT2Chi1K2PLvihtpMIApkUKk1YhdxxT0lSsoo9K8g23wLrxQ7OQSddfwoX+YKPAtfVp70XkgITNECcdHdH+6iTKZUhWp23qtilYa+e4nz/ACqkWRY5fvrVMOPBtMeKgluJ+EbT0FczDyw+ouzM3QJHOt2NpMztOjecHE9gmelcvrfzna6H/LGTYOf3rG+DrSa0DhWMBpImndO72Rx8+NJ2wO0xbtVyAdDUzrS0FipxYbeYsUgirjK0Z5pJmPViDqXCtKT8qbGrpmRa9VpHH+KLk6Bo+9a1DH8jNeT/AGhDeJvkAlB2FJahfI5OVcAHFN2w4qSRNaOmxygqZnyyjLczr2JqVCGMyht4Vq0XuxHcS2RNeEvqHeUADvO9Soou5sou/qkwHtegipyXbXk5hllcOd9KVKHJRMD0q20uQVb4GzWCXChK3AkdKC4sNRmge4wKNyTRb+Adr3AH8GWPhSTy3qWW19B0vBF27YDhBKoIEbV0vSVHJldrwYfUXLHi5K1QE/v1rvyxwT4RwI5JS8s8LJ0uIQQUlxWVM8zmyH2M1mnlxqLkt6NMME3JRfkOTgZnKXAFQSJkABK1pkk7yWlDT7yTrtSfxflR2NH4X/S5bi65tVNrUk8iRPIwopkeEg10MemcVJI52S4SaZwHqAfOmqEfhfoKcpeG/wBTt0wkpkJHsKXl6fFKLuK/RF9N1OWE61P9WfSbXDW1stlQBlCD7pFfMs6ccskvln0HHK4q14IpwFn7ooNcvkOkvAQxaNoECBQO2Gm1wdcQgGdKrQ2F3JVTOOJbUNYq4waBtlLSm0GBFFobJZ24eb30q1jZV/ICHWz0NE8TRFKJW+60mijCTKlJIG/ibfWm9iQHeQqxRdokR2eYjwmupHc506RmnuIwJS03EeFFpfkBSiuCGEYke0zPGR93l7UE+KQcPqP1Yjaq/wCiD7UKUgmoC7EOI1x2bXcQNoqafLJq8IA+nuFIClKgUVA6qPG9VESrTwoqK1FKsTdkEKOhB9qrYvcet4uu5zFf2coEdIM11vRopZJfY5vq0m8Sv5CbctzDrRMwtKRupKgQlIMyPiCuchPlPT6iU3+R/R/1Od00IL8635Q6Vg5cUFvrVIghIyhYVCc0rG3eBMDQSYAmvN9T65g6S8eNapea4O7h9Ly9RUpul/EIRhzCdmU+sk/OuXL9pOrk9qR0oeg9KlurOLtGDoWQPFJKTWjB+0nVJ+6mDl/ZrpZr22hViOBDKVsnMBqUn4wOviPKvU+n+s4eq9r2Z5n1H0TP0fuXuj8iZrUEeFdh8HD4kmapOLFDDev2E/IV846jGu9P7s+h4Z/4cfsgFXEahsaX2kM1sFXjyiZmjWKNAuTK3cZUrc1FCKLbbIoxZQGhq3GLKVogrESTJNWkkVueVfqPM1NiUysXhGxqbMlHl3hO5qLYlFX0iisqim/LyQrKkqHNVa0kjE5N+AnAr9LSMq2hmPM0MrW6DhpezK7rAxdLlKgjyoYzaVsLJCLdRE/EeCuWmXKsrB96ZjmpiMsHDyL2kOEA5ST40biilJ0NG3HUDVApdJDE2/AVZYxrlUgAHQmhkhifgKS/ao3GY1VMu0XWF2l1RDKOQGUAnNrOWBvtXY9JVObb8cnK9UdqKS8/qa3C7cKAfM6iG55JkkkTsSTy03iAYHH/AGg9Qn0sF0+P80uWbfS+mjlfdlwuEFuV4qB6ZFCq0RGopc860Q+oyJSpZTBGhGxrZik4u1yM0RmnGW6Ypxi2haHUiEuzpyChooDw5+tfQvSusfU4Llytj5j650C6PqXGPD3RPEGP/Ttn+VPyryPUv/5E/uz0/T74YP6IQFFKs0UeSirTBaJ5KGwkjoRVWSiQRUslEslSyUeyVLKo5kqWSjmSpZdE1cQLQ2poICydiK26LdmDU4qii3tLhwSQEj3NMpIDU2LLtxxlYhZ09qqk9i7rey57G3HCBkK1dACauMVFbAynb3DrLB7twhRSGx/Nv7Cqcki1GTfAxcw9tsfWvSegpblY1R+WLmuyK/q0zHWpTZLiSu8IcXqEpANVaXJPc+EGYXhxtTMhaloMRoUKkJSobjdQ0Ohk+FdX0xrJqS+n7zneoJw039f3G+xvEbazYabeJHdAQEjMrugSY6a1zfUenj1dqfzs/g19NkeGqF9tcJdbDjZzIMgKggSDBGo615HN0mXp5e5bfPg7+DqIZPys4qqgakVFJNOUlHkanRazhpUkrcPZtJBUpZ+6BJgc9K63TdNOe72Rl6j1DHhVR3l8f8l/FLbbli24zqhJQpB1+FXd5689Zr1npbUJ6Fw0eJ9VbyweSW7uxPihzW6D4CvO9RHTnmvqzvdNLVhi/ojMlNJNB5CauymizLQ2GlseAqFEwmqsuiWSpZKPZalkoiU1LJR7LUsqgC5xJDPdSjv8zXTOZsg7BsYuBsgGetCwl9hjcYzGrtuI6iKii/BTkvKBnuLmUj6ptIPlQuMmWnFCO84kedMZoHtVrHRNdlDFshZlbp96K2uEDSfkbM2TA+F2PWqUn8FuC+Su+xMoEJcmKpwTCU2iXDFwt14ZjAK0eUZpj8Bp1iur6alFTr4Of10nJxv5Nxx5htx27N2w2l0MpUFIVBGkmSmRmEKO2spFYpcmhGfs+Lrh91liyQ00FIILZSMiVy4pagQPhiFRG+mvMGvkJP4JucUPWy3mbtppx1Ke4pKQBmMFOaAJTBnYHSOeiH0uGW7gv0GrqMsdlJ/qCWvGDjZQvtGF5jC2wyUqbB2IXlAUR0k+u9MhgxQftiv0BnmyS/NJv97G1zjl9neYd+jr7NlxbuVJUgJ7MnKSeZJSI8fZ1iTQYUz22HICglKVNIgJEBMamPYdaj6ieCPchyidmGb2T4YhvI7IAeOnhyrmZnJzcpcs6mJRUVGPCM+83FJTHtEEiiBZVeLyiigrYGR0hWi9VIrQ4RozLK7G7T4iszhualNUS+kipoZO4ixtyaGSoJSsnFBYVHoqWXsCWGDouFkrWUnodDXU4OVyUYrZP2yoQvMnlG9XUQblZQyq6dkEQnqf0q9kit2+BxgnBiHUFRcGbppFBLJQxQsCddbtnC2tAJTz5Gore6I9K2YW5eWtwhSICTGh2qnrTREoNNAlhYWaIKlkkeJpkm2hcUkEXFxZyMqMxpcYyDk4lmFXIceR2bcZFAwBOgIJPpFdPoJxxqbm6VUY+qi8jioI33FXDj1w4HGLpTJydmpOuUpkn7JHU7z6VlY4x9xwW4xcsBlZQlLcquNNHfrD8GbNHwJgToeetZ8ufHiXvaQ3HhnP8qsKZ4XbV2qrp9TrrggLSk90yO93j3j3QI0ESPLI/U8Hi/0Na9OzPmi6wtLlIQ2b7K00IQEtkEgfClRAnLoBudPemw6/DLz/AAKl6dnXCT+zLrDg64AcKL5B7ae0IaCs8yTmk/zK08a2xakrizFPHKDqSpmqZtSxaoaKgooSElQSEA66kJGifKkdW6wsPArmjFtqBLiIkhRisc1cU0boupOxfeMRWZOmauQICmpi5IpvRpVwe4GXgVBqDT9RkSOrfiiSLcjiHt6KgVIZ4YqaRmRpwMYVlNJyoVQLeXodcCmkK06Awa6eOLSpnLySTdoDWl/NJAHmaOknZTbfBRiTrgH+oPIVezK3QPhmLLb7qCok7watxvwDdeR07Y9ojMskqPIa/wB6VqldJDdMatsXNcKvr10Qnx3p9pciak+BnaNMWghQDhO9C3bC06VuL8WvWDGRMeVErAdF3C92pDmcBUJIJ0+zrm/Cn48Kz4p42+Vt9/APdePJGdbefsfYXsS+rSU6lQ9uprg9b6k8OKKj+Z/w+To4+kvI74X8RG8udSZNcPs5pvU978nThOEdlsUHzp0MM6/KOWWHyV5CadDFPlKwnnhHlkGLlbRzIMHpyPgRzrZhlkxO1sFOOHqFolv/AE/ePLm9CmBrqpSs3gUkz7CKf1OXVgXy3ucjH0zhnafCSowoxBQdUlCdZ19dfka0zSUb8CFbm15CXJVqd650nudCKpALrcUcZAzQDdKpqRmyMoQ1mIA51a2FDocHSJJO0+FF3midmxbiWEJagjY/On4ZanuJzQ0A2HrgxV9TDawuln4Y6Ca5rOkcyVCCwY266YaQExXWpLk5Ct8DLD8NbW0V3LipmIB29qCU6ewcYWtyh7hqzXs8oeZ/WjWVrwA8N+S6xt7W0QR/qKmZPOr16iLGooHvOLkp0bQPar0tk1JCe+4heV97XptUUPkp5K8FeF2aX0lTzhQZ0G1W3pdIFXJW2EnhpJMofHrU7n0J234Y3wKxdQ5lSpGcgkR9oDdMHmZ+dHF4ljk8ibW3Hj4exce5rWlpP6+fofQFN9wQBHIbH97bV5nLhWSO/wD2daE/fTYAV7mP03rFDHCEt9/px/7Nji+OCpVNhKK8fxC0NrkqXtt+tPjONcDIwlf5v4EbRErBI0Tr5xsKNTUd2Mzyag0uWMg19WQBoPz1NK7jkrZz033U5GSS8htx1KyM2beu9kbyJaVSObGoSbk97CbdYX8PKsWXA47mvFnjI6u1JrPGVGiSM/izCkn4VHyBNb8MXJHM6iSj5Bbd5xKwrs1mP5VfpTey2I7qRqX+JHS33GXSqNuzX+lRdK73CfVqthR/Drm5jMhaANdQR86bGHb4QDn3OWet+HXELkqmgyzco8DMMNMrs0TGErIGlc7t5W9onR7mNcs9/B3Pumi7GX4B7+P5EYwtAzrYzBPI8q6d6jm1p8mVcxl1CilRkA86ZoQt5GuSLmLhzfu+VRwZFkTCrYtr3cM0FNDU0/Iys8BQvVLg9aByCUBqxhLyRohCxV7fJW/wAYoysCFMZZ56VaYLoUW+FuLVol3/AMUqPyFH7vgD2/I3Zs3LdSFkLBkFOYEfCeU+db+ix645ISWzRm6ielxlHwzervTzBB5wD+EV4unb3PSSxRj9fgoUsHYkHyPPadKCWNvkZHLtuQUoczt4GhWKS4CXURR7uc1HroD+lRRn9C/xDXCCS4hIEA+xo5Ymuf5mfuTm7DbZwFPhB9J6iqi+E+EJmmnfkVpCdJtG1q2KymSTz3r1GLJFQSVHLzQcsjZeypSfhYbR6CreVPkFY2uAxDjvLIPQUPciE4TLAXjuUT5D9KvvonaZBSVnTMPQUPfRfZZMNLj4x7UPeLWIqUyvXvmqecJYQf6Nzk+1L71+A+z9TyEn7yqvvMna+p7sz99XvU77B7IpwniS2SMpSMtHG1ygZaXwxuMGw68SVdhM/aCT/wAhT4yvwIlD6iPFP8NrLKrsnihR2BM/kTTBdGXa/wAPEoVLt6kDohsk+6lD5VdorTL7DljAbREQp9Z88s+iU0p6fganL5HdmsIENW6vNRUr/kaFygvgNa38hYeuFAd1APkJ/AaUKzRXBbxSfJW8xcHd0DwE1HnRFhYl4kt1fVJK5zGJOwmB7a/hXR9NzbzdcIy9Xi/Kr5ZUjiBBkLzSNAsTBjYxymNq5uf0HM3qxNb70+V9L8nTxesYF7cq48rh/X5X8Rs082rmSI0KVEzPUbiuJkw5MT05FT+q/uzqQ0Z4qeGSaIpuJ0Jjnqqh7E5K4xb+yGyhhhs5b/dFzJQrLCzEd4hUwdh+dVmwZMX+ZFx+8aE4ssMl9uSlXw7/AJA97cIbT3ge9qmTJIjeOVaug9PzdbPTi2S5b8COu67D0UVPK7b4S8v/AI+ost79aIdEFJVlI3II136xOtejzeldLK+ljanFXq+b/wC/BwsfqXUyS6jJTg3Wn/b+/k+mYNZsOMoUoAqO5kjmY/CK50cMYLS+UaJ5ZOTa4IYnZMI01n/doPelZXGLpDMTnLdgPZRtS4uxzOFFFRVngmKui7IKXBqEOFyhZaRQ5tQll+G26VGFGOgG/j6UyEL3AnKuBuixbgd2dPCmKCEubMkw2GkhLTLbcaCEgkeplXuae88FwJWGTOqdWfjUonUb+NA+oT4Grp6KVNAnYnzNB35MLspHm0JBAjXw29xQyyTCUIoJDRkR7DWl22g6otcQoaGQfGRQcchrfg80uqZaL6hDJcdH6prkZUPlWjBJp2hWSKa3MM88tJ+Ll0B+ddGHWZ48S/r/ADMcunxS5iSt8WdR8Jid9P0osnVTyqsiUvukwMfTRxPVjbi38NoucxFZJJidDJknfzpkOvywSjGkvsKn0OLI3Kdt/LdkRjDqSSkgEHSB/Wqy9dkyw0TUWn4aJi6LHimpwbTXlMqdxh5ZlSpPkKDH1eTDDRiqK+EkhuTpceWWvJcn9Wy5i5WWj3jyPTXadOetLydVmk95P+/sMx9PijxFH1Owu1JDAA7iYJPmM234VypZKk9zasdoljtysrBPwrHtr/al23cmNjSVDrC7JamkRuAJk67U3DBuxGXIky1vDl5spEePKnKDuhTyKglzBjGi/wAKLtFd35B28EKj31R5UKgW8vwTc4fHJavmKt4ylmZUnAvvL8ooHBoJZbEuNqNs6gHvSkkbjmBypc24qh+Kpi44q7yUoDl3jQ91BPCMVpJipYNEHhGwmoSyKzpERIoiivDUFSwgfF0/XoPGjcW+ANSia/DrBLY2lXMn8hyFOhBRETm5FzrKViCAR+9qtxT5BTcXsZu4wpwOFKElSTqCYA9T1rO8Tukao5VVsJ/gz+0JH/lUWGVlPPHwZj/EDBFoaQslJAJkCZGg6+VMjDRyUsmvg+e3TOYyOlORT+oEtiNCdTyogGdCNIn1/KoUdTbzMH9+OtQh5NvHP9ioEMLBoaJiQd58aBl7n2Oz4e7W0bynI4UDvany0mNopLwKf3Is7g/oGYXgriEAP5XFJmCnQRyOvOqXTpfUp52/oOWkoCYTMU+KglsJk5N7lxUIom0DTIKcOkCh1haSi4ZKhAXkHON/ehknL6BRlXizyEBtMSfXeqS0IjbkySXZ2iru+CmqMzxhw/cXJQtlbaCgES5mghUckgxQygnyMhlceDFq4HxOdmf/AJlfpV6I/BfekbDKKymgrKR61dFWU3LasyUAHMdBoQB4zRJUVqT3HFuyi3HdjMqCpR3O2g6DwpjnpVCVHU7LrDFElZSoxm28+lDizW6YWTC0rQxSzlnc+Z+VaKoRdniCTCTHX8t6j52JxyWqSAJJ257CqpETMnxq2HWVCTpy08ZNLclY2KaWx8gfsHEr0SogbQCd+VN1E1ohdWbpglteg07iv0qu7H5RKIMtKiVAiPAj12olJeCmVahR8atsrYNYZWYASSfI/v8AtQuSXJdoLw20WXAEiSSOmmvn0qMmv4PtuFoUlpCRplSE5jzI5jrO9L3fBTryMEvZQQVFRG+xP9PWmamlyBpTBXMUylICZBJkztqNTJ6kUtZfATxlqroydBAjYmZPhH7mr1k0kHXFQcu/IAgxtvpA/Gr1laQdklSvjSoCBooEzv7k/Ko5kpFj6yVa+1Lbt7jEqWx21EmeQ69akVuDJkzcplQKtOU1cnHyXGD8FAUf+8r/ANrdVa+Q9L+P5kLbAdBnOvQH8/6VcMK8gzzvwMWbRtv4QJ68/c601RjHgS5SlyEOIKhsI6GIP760TTaBtJmdxDBLhwkJLYEmMyjt5BNZZYJN+DVHPBLyLFcHXJBBcbjwKgfL4aH8LL6Bfi4/DC04DiCU5UXDcbalRgeEo0piw5F5A7+J76WX4ZgF2gyt5C+syf8A61aw5ObRcuoxNVTGGJgtozLUAPCT58tauacVbF46lKkJLfFLc6KlXKTEe1IU4+UaJYpVszA8cYQW1dqye4dSkd5InmAZ00/ttWiMkIcPkVcK2N1drLbQ0SRmVqAPMggDy+dXOvCtlRgvLo2l3wLdZZLqFHpqT6SKUoSjwkX7G+WZPF+HX2T30kjeQVf/AK0o1l+diuynwzRcF8JIcaD1yCoLnI1KoKRpmUT3jJ2AjcddLc/CB7aRr2+DrbQgKQeWRavMaKJHKh035CU9PCGjNkpsR2pUnorVXooa/hUUXHyW5qXgsWyraBl9D+HvV06KUkd+ggiI333GnpVKCI5spcwcnZxY5zmP4AEAexou2V3CLFm4kAKOcidtAddymN9pnnQyjJcBaos9cOltPdTlgR7n+9LlKSDhGLEF1ckLAmCRMzsQfz115R40ivJoRe3xOkENtNlZJiZyieZHOKesi4QL6fa5MOdwt9ZKxAKoOVR0GhnX2onglLdC1nhHYXr4SeJJhGv8y/1q+xkL/EwNSwQYABjqZ+ZokmzPL6lymBv7+VHo82BqJJXHOqtrySrJFRPP1q9TZVJAV1ehtaERMzOuw5Hx6UMsmlpDI49SbCPpIJHWj12wNFItykii02BYm4jJKCDtlV5bUrNY/DV7CDCbPtk5jo3JCde8qNyARAFZYxs1znpdBmJYGhxtTcqGkTObeOUainKNIQ5tuy7gzC02duhgQVaqWofaWTqfICAPACm69xTiaMODaaKxdCbFrxggochc7gAfPlSJ5I8GmGKb3FYvEjKGzKEwACJKYECOvnvSlJDHjfk1TVvIEnWNq2Rx7GOU9yX0YdZ8/nRaAdZ36Py0ipo2JqA70urOVBCQPi170eFIk5y2W1D4aI7vcjh61wUyVAczv5eNDilJ2gsyjyEC43FN1MVpA028qkpT7Sfc+FL02xmrahXxBw4lwdo2IWkEROik7lPgdKjxoLHlae5Tw7Ia7yAFA6HKAY3HLej2S2Cm7Y0Vi7ifszQLNJC+1FnP8xK/7ZovxL+C/wAPH5EFtxgqJMETBFRyadDuxBo0VpiaXUBQ26dKmozzxaWQubknQCVRIHiKCTskVXIZZNOlIKoSeh1PrHOijCZUpxvYW49auJlwd4gct9B0oMmOSdjMWWNUBcOXZcQVkkHNAE9N/wB+FSD02y8kbaRp0vkAGj7rQrtp7HLkpWkhQJBonmi1TQCxtPYRptsuVKTATt5dDSYuK4Htt7sZvuobSFuKyjpzNNirKx48mWWmCFJ4itVnKCUmdD0/Gpp+Da/TOoir2YTndIUE7wAFbCCNxS5amtjJFRT9xQ1w8mAVkq1mAYB8+tLWJJbhvO3wHJDbRgJAMchr70XHCA3lywlu5n4TRxyNcC5Q+QlsqO+lN7jFaUecdyjeaVKb+QlGwQOnNm8PelRk1KxritNF1kkamd60Y0uReRvgm5lTyo6SBts8H08qLYqmezjrVEBhGsAUNBWcLieYqqLOZk9BUpEPlGG6gzzoZG+PBpuF3DBE6RQvkHKtjc2LQCQQNTz506KpHOk22GN0SKZx5OlRkRm0sJS4sJEDNOnU71kkqZuhvEPcO1DJlRRa0atAssyioCCX9k25PaJCo6zTo7hQz5Ma9joW2mBW6VZg0kEbHX9ajSLfU5X/AKmEupgpInTxPymktFqTYy3GvSmNWhPAIloKPeE1aSLcmuCnGFltOZBynr/ehn7eBmD3OmE4dcqUmVGdKl7Eywinsi7cwaFiy5tIg03HFVYEmwa0PeNSPJcuD2ILMUbBiL2VmagTQWzvVFMmurID5t6FlgpWet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sp>
        <p:nvSpPr>
          <p:cNvPr id="69640" name="AutoShape 8" descr="data:image/jpeg;base64,/9j/4AAQSkZJRgABAQAAAQABAAD/2wCEAAkGBxQTEhUUExQWFhUWFxcYGBgYGBgXFRoYFxcXFxYYGBcYHCggGBolHBUUITEhJSksLi4uFx8zODMsNygtLisBCgoKDg0OGxAQGywkICQsLCwsLCwsLCwsLCwsLCwsLCwsLCwsLCwsLCwsLCwsLCwsLCwsLCwsLCwsLCwsLCwsLP/AABEIAQMAwgMBEQACEQEDEQH/xAAbAAACAwEBAQAAAAAAAAAAAAAEBQIDBgEAB//EAEEQAAEDAgQDBgIIBAUDBQAAAAECAxEABAUSITEGQVETImFxgZEysRQjQlKhwdHwFWLh8QcWM3KyQ1OCJJKTwtL/xAAbAQACAwEBAQAAAAAAAAAAAAACAwABBAUGB//EADcRAAICAQMDAwIDBgYCAwAAAAABAhEDEiExBBNBBSJRYXEUMpEGgaGxwfAjM0JS0eEV8SRDYv/aAAwDAQACEQMRAD8A+xhNcSjS2Z/jHCVvtZW1ZVeMx6xVqWh6mOxO1R8dxTDHbc5FZVZuYJkcjyrVDLHJuhksco7ARQUlKFGAaJO9yONbDR7E2UsBojQaZteRnfrQxxty1FymlHSKLdllSoQYzGnO63EpxT2G6MNatlhT0rQRoACdfEDekTcpr2Do6Yv3biLFi2VqU0SlM6DUfgafjT0pS5EZGtXtLMMxBOUpUJqpxfgKE1W434e4i+ijKpolJJgxEz6QaRlwdx3YzHm0KqPt/D1+h5lCkHQjas8FXtYjPF3Y1gU3SjPucKwKv2oumytd0kc6Fzig1ikyTDwUJFEpprYGcHF0xTinEDbKiFKANLllaexpxdM5KxJccbtj4ZNLeWTNMejQtf42UfhT7mhcpfI1dNBC5/ip9WxAodxqwxQA7i7qt1q+VUw1FArjyjuSfWrRbRXNURIgpNEmC0QIq0yNHPoyulFrQGk+8ZaI4lmI4ow7EVFRYcTl5JOh94NVFxX54myMo17WfLL2xuVSXXCFpJkK5EVvhor28AS1+Qc2iHGVF1R7UTlgxHSBzBqvdGft4L9sovVyTdWr6IhpSANRKj/unMfHXWqpLI5WR28ajQZhvD1um5Qh10lCkqO+XvAiO8NgZJ9KCWbJKDcVuEsUIySbB+LvqXk/R1l1A5KIUB6ijw3OPv2F5fZJaHYMm9bUmVoynpRaJJ7B64yjugJuwUo5mk/lTL+ROn4HLVu6pIS4jTry8KU3GDsclKexqOGkOWygrOrL9ye77Vzeo6lSeyOhi6Nad2a17ihR2FZ31Ei49BBci97H3TzigeWTHx6TGvAC7iLh3UaHUxqxRXg23CKyWBJnU1u6d+04nXqshjuP0fXz4Cqb9zNfTL/DRk81Q0F/ZKiY0qrXBDts2VmBVN0XyTumCjeqT1E4L8Nte0mhk9JZTiDHZqijj7gbobM2ILc+BpbuyWLLSzJX4AmnPgCx8bEdKTuFaPpZdA51ttI4Ghsz3EXGNvbJIUsFX3RqaNQc17UMjj0u5HwzibHFPOKdSCASdq1YsaiqDyZL3R3DFI7HtVuQsH4Tv4R1oZatdJbDIOLhbe5Y8p5dv2iMpQpRTGx05+9DcFPS+S/e4WuCTLrGUBQhQ0M0zcC0QU42fhNSmS0AP2y1HlRAuwgrdbRIIqtmy7aQ6srt4sSoilNR1UNi5abPoGDMMot0OPjMtQSYUrI2AdQJkSY1o10mLmSsB9Xl4Uq/mEHH7EcrSJ6oJy9fE76b0xYcP+yP6IS8+R//AGS/Vnu0tH9EobzTEsrSSCdRoDB01260E+jwTVaa+wzH1maD/Pf0ZnL1vs1lPQmuFkxOEnE9BjyqcVI3HBapY9TWnp+Djeof5gj41tiXJjSKXk2kauja7ZlbHB1Oq00ANXrHy2H91hmRuCOVL31FKaa2EvDrf1iv31p2RbFJhPEzWggc/wBaDHsWe4XT8X76VJkK+I7c5gf3ypuCuBOSxtYJloeVBkVSCg9iOHhKd95NWtySGZiqKE7mPPK+1FZXJmmOCC8GaxVhBJUpJUo78629NOT2bEdRCMVaQgv7lsI7MJArpRi7s50mqoXvWi8mbL3fDpU7kdWknalp1UO7VxCWAgEkfFHjzpf+q2HS00mCs4YHJISY9qZ3K5Fdu+AHErUNGEkg0cZakDKDRxhxv7Sz70QP7y+7bSUd0mPWhumFVoot1EpylwgVNruib1Vn0K2SFW6ipIW6sJAWoBWVCEJjKk6InTbxoHn/AFLWHcFwC3AKpHeERpPz8qz580otOLNGHFGSaaLsUY7RQUBmPPTKRJ6jn+tV3pN2y3hilSLr0EkGSdNzqdNNTzPjWHLNyk2+TodPFRikjb8Dn6mP5jTcDOd1694zxG2SsmelFkimxODJKKFFnboZOw1NIiqe5sm3NbB12ylxJ2pk0nuhOOUovcy6bZLLkADWlq2bNVohizYWmfGlt0MiC4CiFqH72FFdokjnFb4QmaPCm5CcjqJfgT4U2D+9qvLyTG7iJMTuVhfcBMHWBNHiSrcDLL4GyL3QULiGpIEdtSlM9KxrdmxyondW31ZAgKI0Jrb0tJ7oydQ3JbMwV9hAzauSetdTXXg53bvyHWdkQIKwodDSpU3dDY6kqs6+8G0yEiqT1Oi2tKsGs8XcJAQnc7UTxLywO6/CBccwu4eXJgRypuNxgqE5VObsGtMFKFAuQYqSyOti4Yt9x+XO1TkQlOlKV8sfKuEQY4bUTJy0WsBQ3tm64XdUy2VEIVIISCkEJgxI6nQV0Oj6FTh3H5OV13XPHPtrwVW9g2lRWUBRJnvDQGZ0AgAVr/8AGwb5Zj/8lNLhBFy6SkgBAnmEgRBnTSJ8TNBl9HjNWpO/rX9KLxesyi1Fx2+l/wBbENu+pR7xkiR056mvJ9TDTJo9n0ktUEzfcFGGj51WBmP1Be5CrjDiRVs+kQcpTqY21rRGHcsTBqMVaM7e42u5/wBExl+1sKHt6PzGjXqVRO4dxK40ezd33neauUE1cQVKnUjt+8XilwKy66CJkba61cI6bTDk7qhpYBS0EHlWTLSZpg9rCsNw8hZNJWS9iTaSBOIWROok8q049+BMqoGwfWQOW8VWW1yXio7cYeok8hvRQnsVOO5DIfu1YITeujszHT8qTjhUhs5+0xWLYo9EJSojwBrrY8cWYJ5GhDZOuJWS4hSgeopuSGpbMXiyaXui9KVJlWuuwoa2oJPe0et8NfeGf7E7TBPWi9qQD1NkmcLfacCxoAZA30q7i1RKldk3717tPimeUVPbRPdYe6wlwd92D6UF/AdfUq/h7SEkpfM+Yq7d8E0pLkXG9dTqHSR0pmlMU5M+iYC/Nu2eqQfOST+dej6PHp6eJ5frsql1Uhqhjmo5fDc+3Kud1frfSdLLRJ2/hbm3pvR+o6iOpKl9St5vSUqBidNjHlzp/Q+s9N1UtEXT+GJ670Xqelj3GrS5aOWWEpcKVARIBMeNeM9Sk4dROH/6f8z2PRZUumhP5iv5Grwuy7JJA60jC2Jz5e40zL8aWS1lSokZYj3rXCaT3CjG4Uhdwbwyrs5XOusdKLLk1S2JBLHHcD4o4eUHEwTBIH40OPLp2Ybjq3RqsH4dSGgInTnQOcpblSnGDoLZsA3tWfJYzuWtgllNJjyBNifiC3Ct66fScklvEWYM0EqIHWr6xcBYNrNSyyCNqTBbAyk7AFMCdqsOzJIezoMk9NPL+tXJaZCNeqJC0wR9wHKRlG0jei/FqDqi1ivliG/QsLLYHfB2rXjlrWrwBNKLoZXvCLvY5w4kqAkjkfAVnj1fvpx2GvBts9zO4Q86pSW3CUNg66x1rbkVRuJkg7lUtjq7pSV5VOZkzAPMirolsKavGEKBUk5uRMj51dWti7p7gz2IsqWqTvzqo42iSyJlF0y2dUK3pnAp0wewbCVZCN+tSctrReOKUqZ9W4bsJQkaANtJMnQTlET4aE12OqyZIenpYnUmtjgYMUMnqE3Ne2L3L1KBGYEEGdQQQesKGhr5lkxZcUv8VNP6/wDPk97hnCS9rBHlEEEbg6Vr6aTjJOL38GlRjJOMuGarB7DIlJy5SRJHTwrpdbFzyvJLl7s8/cccO1DhbL7DgUnCIKMSZBQdOVackVQzBJ6gXA4CaDG0M6mxRxZqUR94UEqsdgT0jvD19wVINUJzL3FT2ppUhkNkRQmlpFtgd/a560Y8ugOLTVMBYw4JVM1eTM5jIpLgcIIAoVMS02wc5arWxlMlh+BobBAAilT1SlbEPKo/lKrjFGLXurIBiaPD08snBMkr3bo+e43muni5aNmSPi+EHx1rowlDp46ZsrTLLvFfvEuIYvcsdxxWvQU/HoyLVFAZNePZsVHEVq3TT9NCtV+A7DbFOYOrWBHKlz9yobCOl6hhcuWr8oJ70aH9KCEZY+Asko5HuZW5wEhR1I8a1KexjeKmHYKyGFy4QRQZU5LYZiag9wnEb5Li5bRIG8aUMINLcuc03sfU2LVK7F5BC4UhCSG05lxA2Tz8R0mux1iaxwj9DjdA08uSS+TP5r0Z0EOp+rlnJkYQFFxWVbqCQmSNSkTpEjWa5M80Mf8AmNL7nXjilP8AKmy9i8vGyolRKwozkZDjUFaQlQKZIbCCokAA6a673hyYZ/5bT+xWSGaP57r6m1wW7llqTqUJ5k8up1965fXyrJQzHC4WNC6KxRlRNLBby6EQaZLLaHYsTuwJi4SnnFKUmjRPG5At1fIJ1IqU5BxhpR4YygDQiiUZAvEm7bAHeJUA70awzZKgixWPJyyKrtSsLTHkX/5oE86Z+HYOqAHecSKPwUcem+SPIlwgf/MLkbUX4eJXdfwUHGHetF2YE7kj6g5chMk7VhbWoyrG5GJxXGrVbkxmVsDyrZDppJcj4zS2FGIcSKZUENoHeMD1pvYjKNy8EeRp0hdi9uvVx1sKnWQZq8OaD9kS8uKS90gNu0QtJMRAmtEpOImNSM+282l2ZkA7GjlFuNARlFSsbrfYWc6UpSrlAApcMbSpsKc03cUUrvVFXeUCmnKC8CZSfkGvEtuylG/WivSDWrglYYG7HdWkGq7isvtSPq+EYgGlrbnfadBmBUAPaK73qGLLPpteNXJLZfuPOdBmhi6qUJvZvkhcLJJKpnxr5ZOWSWRvJ+bzZ9CwqKitPAE64UmUkgjUEcq2YJSTUkaVFSWl8BGKY2uUECCUAq85O3gdD612uoh3VDJLyjjQUcc5447pMZYJfqWDmOtYnjSewU42uCnHnJ0Co05UcYokbSMq5dKGmc0/TH4Jb+QdxydzNEmkVpbI5x1qay9BErTVayaDhfFTUy9CKy8KlsmlES6KlslI521TcvY529XTKtH0t/FWyDJFcvRJvgqOOvJiMes0KVmaiul085paZIrJGPKMbd4a+VypREGRyrpR00c6alYfc3r5byFZOnnQrHjTtIJzyNU2L8EaWt3IXCEn4v6UUq5oqKfFmkRw3a/YUSfOgc2EoJC/GMFQ2JzEetVGbsJxpGcSGwTmVI5U1N/AlpfJ3O2E6Eg9ajtsicUg7DLVxZBzkCR86kWtaTXkNxbi2mbJVo4STlgE6FRCfnr0969nLNBJb+PB46PTyk3a8+Q+2uHwNVNrA65leykjz51y+p6Poupf+Ljt/uT/AJnRwZ+s6df4c/5tfyJXNy4P+m0COZUrw1hZAjXn0NJwei+nQlai/wBb/qx2X1j1Jxa1JfZV/RC9LjmZRdBzGDJ2II5EaEacq5/7QqKlj0cVR0v2e1aJ9zlux/w3KyodK800d3JJJAPGAW2pMHQ02D+QFvwY95at5p6aBcSCXjV6SraOh01VIu2TCjVUi9yQNTYlMkKlkpnqlk0nqmomk5FTWXpG1gErkk7VaYtpCO/xpaVEJAAFa4xVGNyaZWl/MmVq1PpVT1J7Bw0te4Gt7lIMAbmJNMqxV0WPvstk6SvqPGqqTI9KAGsbWiUtiNaLt3yC8tbIKXcF5vK6r8daHS4u0GpRkqkL04YwFaqKvCabqdCXCNmvZ4eKWQ6ltIEaTvWfub0adHt4E6Hldu2I0K0gx/uE0/DDVkj9xOSemD+xubnEWwJBOp5BUz46o18ZMEbmvVfh8j5X9/xPNLqca4f9/wABcrF06d1RjwSf+ZVVfh5fP8/+gvxEPj+X/Z1ONJg6OJ6ZRt55VpnWfwpy6aT8r+/1ES6mK8P91f8AR1VylwSkyREjUEaeOv4q8+Veb/aDHKEYtryek9ByRySkl8f3/dmh4N+JVeYi7Z2+pjUSHHqJCfWj4YGDgw60UaY9oqLVGmLaPBuqbL0kwiqsKiaW6qy6LOxPSq1Eo92dVZKPZKuyUd7OqslFFlbZgSVQK0oyvbkJRbMp1VBApsItiZySFWK3bC9EifL+lPSoQ2mQtsAWtE6DmBzqpTUS1jcgS0wt5wKASAASMxPTc0aaYqmWr4fDYlbonoNKtyLUflnmeyAypTmV1/rVWXpQP/A1k5swTU1pE0NjK8xJ7s0tF3uDpvS9rtIZUqpsstbOCl1KpSnU9dNo8zA9aqORp7bMuUFXyjU8R8FHI1kWorWkDLJOsZlGPz8K6Uozmrcm39WYIZMcW0opL6IzbPAN0pWqYH9+sdKBYH5CeePgOx/gLsWC6k6NpBUZgzzHy2o5Y9CuLFwyKcqaFvDNx38pUT3Rv78+hkVzOsnkyYtMpNpP5s6nRrHjyWkk6PonCmi1eVcqKpm/qHcSzjFEhNXN0xXTujEuMVaZ0IYtW5FpiSBR3sIcKlQRdWGUTS1Kw5QpFDbdEMx400Tbb1qmLnGmbOxwtCkctqGjNKdMzmNWYbOlXHkYnaM6H+/FanD22I1+6hiKzmgivDFAgHc8qkcl7oBxXDAL3hx9ZMLCQRtW/p8tx4MOfFvsVtcO9kmFOJnrzrQ52Z1joAXfLbchLkjaqpPku2uGGlboQEpCtZM7bmara7JvwBLwt5Z108zRakVpkwy2wQIHedA8qFyTDUGQurIK7ra1rV51WquSaQM4I/sUn1NXrRWlmy4IwArltXwJILy+QjXs0/zaQTy73UUzHjeSV+BWWaxxryarEuIWWrpa1EHKhKEgEADUlWp9K36orkwqEmjzPGbDndOkkbKB2/qauM4/JUschheLaft1oWoBtxMBUgAcwVeMjbwo5pNARbiz4s6FW7xAjMhWhGxA6dQRXMyR5TOrjldNH0jg29S4rMnmJjp4VycsNEqOhr1wDuK3vhpElqKhszL3KgBpV44ts6uPMoIoslyoEUyapCNWudoYYislMUmL3Hzi6ErrxGwrRjhZknn7exZbPyPGhnDSyll1Kw9jiBbenKoo7GHJnqQNfYl2mtSMNx0cq0meflK80yK6Gj20ZNbU7GiboQKxPGzepoasXS3HlDSNTJp2OowRnk25cme4kxRaXMiVH0rTjjasz5J06Etwh4jMQvL1M0yhWojYPNJWlStSDOtRqT2CuC3HFxjTrqoaQY6xA96BQ0rdhd3U9kSyrSoB4nXaKirwW74Ywtr61RoUk+c0ucNW4yE9KoucvmQnO0Ak8qBw3oNS2KWr5RSpxavh1CRpzgfiRRUrpAb1bLneISywGWFfHK1EawTuPy8h41u7miKijF2tcnKRk3VE6nU9TvStQ6ioTV6itIYjHHUIy5pHKdY8qYskuBbxxuwB2+WohRJJ6+Go/Whe/IS24NJwjinYuNGYCipKvAH9j2rJnhqi0acTqj6XimErdA1iK5idD21YtY4TUoEKUaZHJXCJJqt2VMcNFDkSYqpz1D8U1DcOxHh/uc6CqHLq9ewis+G84Oad+VOWVx4MuSKk9wFrA1B/Jrlop5FJWDGLWxqF8IoyTGvWlXLkTKEG6My1w4ouFMmBRwyeRcce+mxhd8GpKY1p66iVjXhixV/ldQ0k1XcDUGRabCUErncxyP61cIyb2M7arcV2rZSpSgiZ5q3rXYpL4LrjHitPZlA8gJNUwo0uSvCrULP1bBUepED3NW3XkpU/AxvMPeQJlCPAUtyQ2MWLbK7SgntTnVy/Sqbb4C0pcssvLZbx7jVVFhy2RUzw88PjISOgp1Iz2yvEkBpJCSFZtDPqPcTPpVJXItv2i5LhQkgmQTMcpAUATpvBI9TRyVsGLKTceQqaS9R1FyOZTB0HnU0FayjOgyTlnxmipg6kSUvf4YIgctqsh1CiQBI26geB+VA1yGmferLGUdigqIkoST5kCa5DdNoc8Vu7KhxOyJ76feripfBbhH5ItYwhZlJBFLk3F7miGLVHYsucWSoZQaGWTYPH0ko7sIw1sRPWjxboTndOgF5gdsDQSdOhkd4jtSxkp7a0mOnqMzh7gNwulxQUfzM0D0RvTy1YrKU0sefNbrE1NEpfRCuQ+VdLHJTjcTBJOL9xy7w99xAXnCUH7I6edHcY8lVKXBfbMW9uiSSpW5150mUnIfGCiTbxx1QyspCR12qRx/LI5pcIFdsXXCS68PKaOkkAnJsowrC0IVL3eAOlDPJT2Chi1K2PLvihtpMIApkUKk1YhdxxT0lSsoo9K8g23wLrxQ7OQSddfwoX+YKPAtfVp70XkgITNECcdHdH+6iTKZUhWp23qtilYa+e4nz/ACqkWRY5fvrVMOPBtMeKgluJ+EbT0FczDyw+ouzM3QJHOt2NpMztOjecHE9gmelcvrfzna6H/LGTYOf3rG+DrSa0DhWMBpImndO72Rx8+NJ2wO0xbtVyAdDUzrS0FipxYbeYsUgirjK0Z5pJmPViDqXCtKT8qbGrpmRa9VpHH+KLk6Bo+9a1DH8jNeT/AGhDeJvkAlB2FJahfI5OVcAHFN2w4qSRNaOmxygqZnyyjLczr2JqVCGMyht4Vq0XuxHcS2RNeEvqHeUADvO9Soou5sou/qkwHtegipyXbXk5hllcOd9KVKHJRMD0q20uQVb4GzWCXChK3AkdKC4sNRmge4wKNyTRb+Adr3AH8GWPhSTy3qWW19B0vBF27YDhBKoIEbV0vSVHJldrwYfUXLHi5K1QE/v1rvyxwT4RwI5JS8s8LJ0uIQQUlxWVM8zmyH2M1mnlxqLkt6NMME3JRfkOTgZnKXAFQSJkABK1pkk7yWlDT7yTrtSfxflR2NH4X/S5bi65tVNrUk8iRPIwopkeEg10MemcVJI52S4SaZwHqAfOmqEfhfoKcpeG/wBTt0wkpkJHsKXl6fFKLuK/RF9N1OWE61P9WfSbXDW1stlQBlCD7pFfMs6ccskvln0HHK4q14IpwFn7ooNcvkOkvAQxaNoECBQO2Gm1wdcQgGdKrQ2F3JVTOOJbUNYq4waBtlLSm0GBFFobJZ24eb30q1jZV/ICHWz0NE8TRFKJW+60mijCTKlJIG/ibfWm9iQHeQqxRdokR2eYjwmupHc506RmnuIwJS03EeFFpfkBSiuCGEYke0zPGR93l7UE+KQcPqP1Yjaq/wCiD7UKUgmoC7EOI1x2bXcQNoqafLJq8IA+nuFIClKgUVA6qPG9VESrTwoqK1FKsTdkEKOhB9qrYvcet4uu5zFf2coEdIM11vRopZJfY5vq0m8Sv5CbctzDrRMwtKRupKgQlIMyPiCuchPlPT6iU3+R/R/1Od00IL8635Q6Vg5cUFvrVIghIyhYVCc0rG3eBMDQSYAmvN9T65g6S8eNapea4O7h9Ly9RUpul/EIRhzCdmU+sk/OuXL9pOrk9qR0oeg9KlurOLtGDoWQPFJKTWjB+0nVJ+6mDl/ZrpZr22hViOBDKVsnMBqUn4wOviPKvU+n+s4eq9r2Z5n1H0TP0fuXuj8iZrUEeFdh8HD4kmapOLFDDev2E/IV846jGu9P7s+h4Z/4cfsgFXEahsaX2kM1sFXjyiZmjWKNAuTK3cZUrc1FCKLbbIoxZQGhq3GLKVogrESTJNWkkVueVfqPM1NiUysXhGxqbMlHl3hO5qLYlFX0iisqim/LyQrKkqHNVa0kjE5N+AnAr9LSMq2hmPM0MrW6DhpezK7rAxdLlKgjyoYzaVsLJCLdRE/EeCuWmXKsrB96ZjmpiMsHDyL2kOEA5ST40biilJ0NG3HUDVApdJDE2/AVZYxrlUgAHQmhkhifgKS/ao3GY1VMu0XWF2l1RDKOQGUAnNrOWBvtXY9JVObb8cnK9UdqKS8/qa3C7cKAfM6iG55JkkkTsSTy03iAYHH/AGg9Qn0sF0+P80uWbfS+mjlfdlwuEFuV4qB6ZFCq0RGopc860Q+oyJSpZTBGhGxrZik4u1yM0RmnGW6Ypxi2haHUiEuzpyChooDw5+tfQvSusfU4Llytj5j650C6PqXGPD3RPEGP/Ttn+VPyryPUv/5E/uz0/T74YP6IQFFKs0UeSirTBaJ5KGwkjoRVWSiQRUslEslSyUeyVLKo5kqWSjmSpZdE1cQLQ2poICydiK26LdmDU4qii3tLhwSQEj3NMpIDU2LLtxxlYhZ09qqk9i7rey57G3HCBkK1dACauMVFbAynb3DrLB7twhRSGx/Nv7Cqcki1GTfAxcw9tsfWvSegpblY1R+WLmuyK/q0zHWpTZLiSu8IcXqEpANVaXJPc+EGYXhxtTMhaloMRoUKkJSobjdQ0Ohk+FdX0xrJqS+n7zneoJw039f3G+xvEbazYabeJHdAQEjMrugSY6a1zfUenj1dqfzs/g19NkeGqF9tcJdbDjZzIMgKggSDBGo615HN0mXp5e5bfPg7+DqIZPys4qqgakVFJNOUlHkanRazhpUkrcPZtJBUpZ+6BJgc9K63TdNOe72Rl6j1DHhVR3l8f8l/FLbbli24zqhJQpB1+FXd5689Zr1npbUJ6Fw0eJ9VbyweSW7uxPihzW6D4CvO9RHTnmvqzvdNLVhi/ojMlNJNB5CauymizLQ2GlseAqFEwmqsuiWSpZKPZalkoiU1LJR7LUsqgC5xJDPdSjv8zXTOZsg7BsYuBsgGetCwl9hjcYzGrtuI6iKii/BTkvKBnuLmUj6ptIPlQuMmWnFCO84kedMZoHtVrHRNdlDFshZlbp96K2uEDSfkbM2TA+F2PWqUn8FuC+Su+xMoEJcmKpwTCU2iXDFwt14ZjAK0eUZpj8Bp1iur6alFTr4Of10nJxv5Nxx5htx27N2w2l0MpUFIVBGkmSmRmEKO2spFYpcmhGfs+Lrh91liyQ00FIILZSMiVy4pagQPhiFRG+mvMGvkJP4JucUPWy3mbtppx1Ke4pKQBmMFOaAJTBnYHSOeiH0uGW7gv0GrqMsdlJ/qCWvGDjZQvtGF5jC2wyUqbB2IXlAUR0k+u9MhgxQftiv0BnmyS/NJv97G1zjl9neYd+jr7NlxbuVJUgJ7MnKSeZJSI8fZ1iTQYUz22HICglKVNIgJEBMamPYdaj6ieCPchyidmGb2T4YhvI7IAeOnhyrmZnJzcpcs6mJRUVGPCM+83FJTHtEEiiBZVeLyiigrYGR0hWi9VIrQ4RozLK7G7T4iszhualNUS+kipoZO4ixtyaGSoJSsnFBYVHoqWXsCWGDouFkrWUnodDXU4OVyUYrZP2yoQvMnlG9XUQblZQyq6dkEQnqf0q9kit2+BxgnBiHUFRcGbppFBLJQxQsCddbtnC2tAJTz5Gore6I9K2YW5eWtwhSICTGh2qnrTREoNNAlhYWaIKlkkeJpkm2hcUkEXFxZyMqMxpcYyDk4lmFXIceR2bcZFAwBOgIJPpFdPoJxxqbm6VUY+qi8jioI33FXDj1w4HGLpTJydmpOuUpkn7JHU7z6VlY4x9xwW4xcsBlZQlLcquNNHfrD8GbNHwJgToeetZ8ufHiXvaQ3HhnP8qsKZ4XbV2qrp9TrrggLSk90yO93j3j3QI0ESPLI/U8Hi/0Na9OzPmi6wtLlIQ2b7K00IQEtkEgfClRAnLoBudPemw6/DLz/AAKl6dnXCT+zLrDg64AcKL5B7ae0IaCs8yTmk/zK08a2xakrizFPHKDqSpmqZtSxaoaKgooSElQSEA66kJGifKkdW6wsPArmjFtqBLiIkhRisc1cU0boupOxfeMRWZOmauQICmpi5IpvRpVwe4GXgVBqDT9RkSOrfiiSLcjiHt6KgVIZ4YqaRmRpwMYVlNJyoVQLeXodcCmkK06Awa6eOLSpnLySTdoDWl/NJAHmaOknZTbfBRiTrgH+oPIVezK3QPhmLLb7qCok7watxvwDdeR07Y9ojMskqPIa/wB6VqldJDdMatsXNcKvr10Qnx3p9pciak+BnaNMWghQDhO9C3bC06VuL8WvWDGRMeVErAdF3C92pDmcBUJIJ0+zrm/Cn48Kz4p42+Vt9/APdePJGdbefsfYXsS+rSU6lQ9uprg9b6k8OKKj+Z/w+To4+kvI74X8RG8udSZNcPs5pvU978nThOEdlsUHzp0MM6/KOWWHyV5CadDFPlKwnnhHlkGLlbRzIMHpyPgRzrZhlkxO1sFOOHqFolv/AE/ePLm9CmBrqpSs3gUkz7CKf1OXVgXy3ucjH0zhnafCSowoxBQdUlCdZ19dfka0zSUb8CFbm15CXJVqd650nudCKpALrcUcZAzQDdKpqRmyMoQ1mIA51a2FDocHSJJO0+FF3midmxbiWEJagjY/On4ZanuJzQ0A2HrgxV9TDawuln4Y6Ca5rOkcyVCCwY266YaQExXWpLk5Ct8DLD8NbW0V3LipmIB29qCU6ewcYWtyh7hqzXs8oeZ/WjWVrwA8N+S6xt7W0QR/qKmZPOr16iLGooHvOLkp0bQPar0tk1JCe+4heV97XptUUPkp5K8FeF2aX0lTzhQZ0G1W3pdIFXJW2EnhpJMofHrU7n0J234Y3wKxdQ5lSpGcgkR9oDdMHmZ+dHF4ljk8ibW3Hj4exce5rWlpP6+fofQFN9wQBHIbH97bV5nLhWSO/wD2daE/fTYAV7mP03rFDHCEt9/px/7Nji+OCpVNhKK8fxC0NrkqXtt+tPjONcDIwlf5v4EbRErBI0Tr5xsKNTUd2Mzyag0uWMg19WQBoPz1NK7jkrZz033U5GSS8htx1KyM2beu9kbyJaVSObGoSbk97CbdYX8PKsWXA47mvFnjI6u1JrPGVGiSM/izCkn4VHyBNb8MXJHM6iSj5Bbd5xKwrs1mP5VfpTey2I7qRqX+JHS33GXSqNuzX+lRdK73CfVqthR/Drm5jMhaANdQR86bGHb4QDn3OWet+HXELkqmgyzco8DMMNMrs0TGErIGlc7t5W9onR7mNcs9/B3Pumi7GX4B7+P5EYwtAzrYzBPI8q6d6jm1p8mVcxl1CilRkA86ZoQt5GuSLmLhzfu+VRwZFkTCrYtr3cM0FNDU0/Iys8BQvVLg9aByCUBqxhLyRohCxV7fJW/wAYoysCFMZZ56VaYLoUW+FuLVol3/AMUqPyFH7vgD2/I3Zs3LdSFkLBkFOYEfCeU+db+ix645ISWzRm6ielxlHwzervTzBB5wD+EV4unb3PSSxRj9fgoUsHYkHyPPadKCWNvkZHLtuQUoczt4GhWKS4CXURR7uc1HroD+lRRn9C/xDXCCS4hIEA+xo5Ymuf5mfuTm7DbZwFPhB9J6iqi+E+EJmmnfkVpCdJtG1q2KymSTz3r1GLJFQSVHLzQcsjZeypSfhYbR6CreVPkFY2uAxDjvLIPQUPciE4TLAXjuUT5D9KvvonaZBSVnTMPQUPfRfZZMNLj4x7UPeLWIqUyvXvmqecJYQf6Nzk+1L71+A+z9TyEn7yqvvMna+p7sz99XvU77B7IpwniS2SMpSMtHG1ygZaXwxuMGw68SVdhM/aCT/wAhT4yvwIlD6iPFP8NrLKrsnihR2BM/kTTBdGXa/wAPEoVLt6kDohsk+6lD5VdorTL7DljAbREQp9Z88s+iU0p6fganL5HdmsIENW6vNRUr/kaFygvgNa38hYeuFAd1APkJ/AaUKzRXBbxSfJW8xcHd0DwE1HnRFhYl4kt1fVJK5zGJOwmB7a/hXR9NzbzdcIy9Xi/Kr5ZUjiBBkLzSNAsTBjYxymNq5uf0HM3qxNb70+V9L8nTxesYF7cq48rh/X5X8Rs082rmSI0KVEzPUbiuJkw5MT05FT+q/uzqQ0Z4qeGSaIpuJ0Jjnqqh7E5K4xb+yGyhhhs5b/dFzJQrLCzEd4hUwdh+dVmwZMX+ZFx+8aE4ssMl9uSlXw7/AJA97cIbT3ge9qmTJIjeOVaug9PzdbPTi2S5b8COu67D0UVPK7b4S8v/AI+ost79aIdEFJVlI3II136xOtejzeldLK+ljanFXq+b/wC/BwsfqXUyS6jJTg3Wn/b+/k+mYNZsOMoUoAqO5kjmY/CK50cMYLS+UaJ5ZOTa4IYnZMI01n/doPelZXGLpDMTnLdgPZRtS4uxzOFFFRVngmKui7IKXBqEOFyhZaRQ5tQll+G26VGFGOgG/j6UyEL3AnKuBuixbgd2dPCmKCEubMkw2GkhLTLbcaCEgkeplXuae88FwJWGTOqdWfjUonUb+NA+oT4Grp6KVNAnYnzNB35MLspHm0JBAjXw29xQyyTCUIoJDRkR7DWl22g6otcQoaGQfGRQcchrfg80uqZaL6hDJcdH6prkZUPlWjBJp2hWSKa3MM88tJ+Ll0B+ddGHWZ48S/r/ADMcunxS5iSt8WdR8Jid9P0osnVTyqsiUvukwMfTRxPVjbi38NoucxFZJJidDJknfzpkOvywSjGkvsKn0OLI3Kdt/LdkRjDqSSkgEHSB/Wqy9dkyw0TUWn4aJi6LHimpwbTXlMqdxh5ZlSpPkKDH1eTDDRiqK+EkhuTpceWWvJcn9Wy5i5WWj3jyPTXadOetLydVmk95P+/sMx9PijxFH1Owu1JDAA7iYJPmM234VypZKk9zasdoljtysrBPwrHtr/al23cmNjSVDrC7JamkRuAJk67U3DBuxGXIky1vDl5spEePKnKDuhTyKglzBjGi/wAKLtFd35B28EKj31R5UKgW8vwTc4fHJavmKt4ylmZUnAvvL8ooHBoJZbEuNqNs6gHvSkkbjmBypc24qh+Kpi44q7yUoDl3jQ91BPCMVpJipYNEHhGwmoSyKzpERIoiivDUFSwgfF0/XoPGjcW+ANSia/DrBLY2lXMn8hyFOhBRETm5FzrKViCAR+9qtxT5BTcXsZu4wpwOFKElSTqCYA9T1rO8Tukao5VVsJ/gz+0JH/lUWGVlPPHwZj/EDBFoaQslJAJkCZGg6+VMjDRyUsmvg+e3TOYyOlORT+oEtiNCdTyogGdCNIn1/KoUdTbzMH9+OtQh5NvHP9ioEMLBoaJiQd58aBl7n2Oz4e7W0bynI4UDvany0mNopLwKf3Is7g/oGYXgriEAP5XFJmCnQRyOvOqXTpfUp52/oOWkoCYTMU+KglsJk5N7lxUIom0DTIKcOkCh1haSi4ZKhAXkHON/ehknL6BRlXizyEBtMSfXeqS0IjbkySXZ2iru+CmqMzxhw/cXJQtlbaCgES5mghUckgxQygnyMhlceDFq4HxOdmf/AJlfpV6I/BfekbDKKymgrKR61dFWU3LasyUAHMdBoQB4zRJUVqT3HFuyi3HdjMqCpR3O2g6DwpjnpVCVHU7LrDFElZSoxm28+lDizW6YWTC0rQxSzlnc+Z+VaKoRdniCTCTHX8t6j52JxyWqSAJJ257CqpETMnxq2HWVCTpy08ZNLclY2KaWx8gfsHEr0SogbQCd+VN1E1ohdWbpglteg07iv0qu7H5RKIMtKiVAiPAj12olJeCmVahR8atsrYNYZWYASSfI/v8AtQuSXJdoLw20WXAEiSSOmmvn0qMmv4PtuFoUlpCRplSE5jzI5jrO9L3fBTryMEvZQQVFRG+xP9PWmamlyBpTBXMUylICZBJkztqNTJ6kUtZfATxlqroydBAjYmZPhH7mr1k0kHXFQcu/IAgxtvpA/Gr1laQdklSvjSoCBooEzv7k/Ko5kpFj6yVa+1Lbt7jEqWx21EmeQ69akVuDJkzcplQKtOU1cnHyXGD8FAUf+8r/ANrdVa+Q9L+P5kLbAdBnOvQH8/6VcMK8gzzvwMWbRtv4QJ68/c601RjHgS5SlyEOIKhsI6GIP760TTaBtJmdxDBLhwkJLYEmMyjt5BNZZYJN+DVHPBLyLFcHXJBBcbjwKgfL4aH8LL6Bfi4/DC04DiCU5UXDcbalRgeEo0piw5F5A7+J76WX4ZgF2gyt5C+syf8A61aw5ObRcuoxNVTGGJgtozLUAPCT58tauacVbF46lKkJLfFLc6KlXKTEe1IU4+UaJYpVszA8cYQW1dqye4dSkd5InmAZ00/ttWiMkIcPkVcK2N1drLbQ0SRmVqAPMggDy+dXOvCtlRgvLo2l3wLdZZLqFHpqT6SKUoSjwkX7G+WZPF+HX2T30kjeQVf/AK0o1l+diuynwzRcF8JIcaD1yCoLnI1KoKRpmUT3jJ2AjcddLc/CB7aRr2+DrbQgKQeWRavMaKJHKh035CU9PCGjNkpsR2pUnorVXooa/hUUXHyW5qXgsWyraBl9D+HvV06KUkd+ggiI333GnpVKCI5spcwcnZxY5zmP4AEAexou2V3CLFm4kAKOcidtAddymN9pnnQyjJcBaos9cOltPdTlgR7n+9LlKSDhGLEF1ckLAmCRMzsQfz115R40ivJoRe3xOkENtNlZJiZyieZHOKesi4QL6fa5MOdwt9ZKxAKoOVR0GhnX2onglLdC1nhHYXr4SeJJhGv8y/1q+xkL/EwNSwQYABjqZ+ZokmzPL6lymBv7+VHo82BqJJXHOqtrySrJFRPP1q9TZVJAV1ehtaERMzOuw5Hx6UMsmlpDI49SbCPpIJHWj12wNFItykii02BYm4jJKCDtlV5bUrNY/DV7CDCbPtk5jo3JCde8qNyARAFZYxs1znpdBmJYGhxtTcqGkTObeOUainKNIQ5tuy7gzC02duhgQVaqWofaWTqfICAPACm69xTiaMODaaKxdCbFrxggochc7gAfPlSJ5I8GmGKb3FYvEjKGzKEwACJKYECOvnvSlJDHjfk1TVvIEnWNq2Rx7GOU9yX0YdZ8/nRaAdZ36Py0ipo2JqA70urOVBCQPi170eFIk5y2W1D4aI7vcjh61wUyVAczv5eNDilJ2gsyjyEC43FN1MVpA028qkpT7Sfc+FL02xmrahXxBw4lwdo2IWkEROik7lPgdKjxoLHlae5Tw7Ia7yAFA6HKAY3HLej2S2Cm7Y0Vi7ifszQLNJC+1FnP8xK/7ZovxL+C/wAPH5EFtxgqJMETBFRyadDuxBo0VpiaXUBQ26dKmozzxaWQubknQCVRIHiKCTskVXIZZNOlIKoSeh1PrHOijCZUpxvYW49auJlwd4gct9B0oMmOSdjMWWNUBcOXZcQVkkHNAE9N/wB+FSD02y8kbaRp0vkAGj7rQrtp7HLkpWkhQJBonmi1TQCxtPYRptsuVKTATt5dDSYuK4Htt7sZvuobSFuKyjpzNNirKx48mWWmCFJ4itVnKCUmdD0/Gpp+Da/TOoir2YTndIUE7wAFbCCNxS5amtjJFRT9xQ1w8mAVkq1mAYB8+tLWJJbhvO3wHJDbRgJAMchr70XHCA3lywlu5n4TRxyNcC5Q+QlsqO+lN7jFaUecdyjeaVKb+QlGwQOnNm8PelRk1KxritNF1kkamd60Y0uReRvgm5lTyo6SBts8H08qLYqmezjrVEBhGsAUNBWcLieYqqLOZk9BUpEPlGG6gzzoZG+PBpuF3DBE6RQvkHKtjc2LQCQQNTz506KpHOk22GN0SKZx5OlRkRm0sJS4sJEDNOnU71kkqZuhvEPcO1DJlRRa0atAssyioCCX9k25PaJCo6zTo7hQz5Ma9joW2mBW6VZg0kEbHX9ajSLfU5X/AKmEupgpInTxPymktFqTYy3GvSmNWhPAIloKPeE1aSLcmuCnGFltOZBynr/ehn7eBmD3OmE4dcqUmVGdKl7Eywinsi7cwaFiy5tIg03HFVYEmwa0PeNSPJcuD2ILMUbBiL2VmagTQWzvVFMmurID5t6FlgpWet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solidFill>
                <a:prstClr val="black"/>
              </a:solidFill>
            </a:endParaRPr>
          </a:p>
        </p:txBody>
      </p:sp>
      <p:pic>
        <p:nvPicPr>
          <p:cNvPr id="69642" name="Picture 10" descr="http://www.wwweinquelle.de/Media/Shop/407068_spezi_0,33.jpg"/>
          <p:cNvPicPr>
            <a:picLocks noChangeAspect="1" noChangeArrowheads="1"/>
          </p:cNvPicPr>
          <p:nvPr/>
        </p:nvPicPr>
        <p:blipFill>
          <a:blip r:embed="rId2" cstate="print"/>
          <a:srcRect/>
          <a:stretch>
            <a:fillRect/>
          </a:stretch>
        </p:blipFill>
        <p:spPr bwMode="auto">
          <a:xfrm>
            <a:off x="1691680" y="1772816"/>
            <a:ext cx="3240360" cy="4320480"/>
          </a:xfrm>
          <a:prstGeom prst="rect">
            <a:avLst/>
          </a:prstGeom>
          <a:ln>
            <a:noFill/>
          </a:ln>
          <a:effectLst>
            <a:softEdge rad="112500"/>
          </a:effectLst>
        </p:spPr>
      </p:pic>
    </p:spTree>
    <p:extLst>
      <p:ext uri="{BB962C8B-B14F-4D97-AF65-F5344CB8AC3E}">
        <p14:creationId xmlns:p14="http://schemas.microsoft.com/office/powerpoint/2010/main" val="492457970"/>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332656"/>
            <a:ext cx="7498080" cy="1143000"/>
          </a:xfrm>
        </p:spPr>
        <p:txBody>
          <a:bodyPr>
            <a:noAutofit/>
          </a:bodyPr>
          <a:lstStyle/>
          <a:p>
            <a:pPr algn="ctr"/>
            <a:r>
              <a:rPr lang="pl-PL" sz="7200" dirty="0" smtClean="0">
                <a:latin typeface="Agency FB" pitchFamily="34" charset="0"/>
              </a:rPr>
              <a:t>Espresso</a:t>
            </a:r>
            <a:br>
              <a:rPr lang="pl-PL" sz="7200" dirty="0" smtClean="0">
                <a:latin typeface="Agency FB" pitchFamily="34" charset="0"/>
              </a:rPr>
            </a:br>
            <a:r>
              <a:rPr lang="pl-PL" sz="1600" dirty="0" smtClean="0">
                <a:latin typeface="Agency FB" pitchFamily="34" charset="0"/>
              </a:rPr>
              <a:t>Preis: 3 Euro</a:t>
            </a:r>
            <a:endParaRPr lang="pl-PL" sz="1600" dirty="0">
              <a:latin typeface="Agency FB" pitchFamily="34" charset="0"/>
            </a:endParaRPr>
          </a:p>
        </p:txBody>
      </p:sp>
      <p:sp>
        <p:nvSpPr>
          <p:cNvPr id="5" name="Prostokąt 4"/>
          <p:cNvSpPr/>
          <p:nvPr/>
        </p:nvSpPr>
        <p:spPr>
          <a:xfrm>
            <a:off x="1187624" y="1772816"/>
            <a:ext cx="3816424" cy="4524315"/>
          </a:xfrm>
          <a:prstGeom prst="rect">
            <a:avLst/>
          </a:prstGeom>
        </p:spPr>
        <p:txBody>
          <a:bodyPr wrap="square">
            <a:spAutoFit/>
          </a:bodyPr>
          <a:lstStyle/>
          <a:p>
            <a:pPr algn="ctr"/>
            <a:r>
              <a:rPr lang="pl-PL" dirty="0" smtClean="0">
                <a:solidFill>
                  <a:prstClr val="black"/>
                </a:solidFill>
                <a:latin typeface="Berlin Sans FB" pitchFamily="34" charset="0"/>
              </a:rPr>
              <a:t>      </a:t>
            </a:r>
            <a:r>
              <a:rPr lang="de-DE" sz="2400" i="1" dirty="0" smtClean="0">
                <a:solidFill>
                  <a:prstClr val="black"/>
                </a:solidFill>
                <a:latin typeface="Californian FB" pitchFamily="18" charset="0"/>
              </a:rPr>
              <a:t>Espresso (österreichisch auch Röster oder Mokka) ist eine aus Mailand stammende Kaffeezubereitungsart, bei der heißes Wasser mit hohem Druck durch sehr fein gemahlenes Kaffeemehl aus dunkel gerösteten Kaffeebohnen</a:t>
            </a:r>
            <a:r>
              <a:rPr lang="pl-PL" sz="2400" i="1" dirty="0" smtClean="0">
                <a:solidFill>
                  <a:prstClr val="black"/>
                </a:solidFill>
                <a:latin typeface="Californian FB" pitchFamily="18" charset="0"/>
              </a:rPr>
              <a:t> </a:t>
            </a:r>
            <a:r>
              <a:rPr lang="de-DE" sz="2400" i="1" dirty="0" smtClean="0">
                <a:solidFill>
                  <a:prstClr val="black"/>
                </a:solidFill>
                <a:latin typeface="Californian FB" pitchFamily="18" charset="0"/>
              </a:rPr>
              <a:t>gepresst wird.</a:t>
            </a:r>
          </a:p>
          <a:p>
            <a:pPr algn="ctr"/>
            <a:r>
              <a:rPr lang="de-DE" sz="2400" i="1" dirty="0" smtClean="0">
                <a:solidFill>
                  <a:prstClr val="black"/>
                </a:solidFill>
                <a:latin typeface="Californian FB" pitchFamily="18" charset="0"/>
              </a:rPr>
              <a:t>Espresso ist heute die häufigste Zubereitungsart für Kaffee in Südeuropa, insbesondere in Italien, Spanien, Portugal. </a:t>
            </a:r>
            <a:endParaRPr lang="pl-PL" sz="2400" i="1" dirty="0">
              <a:solidFill>
                <a:prstClr val="black"/>
              </a:solidFill>
              <a:latin typeface="Californian FB" pitchFamily="18" charset="0"/>
            </a:endParaRPr>
          </a:p>
        </p:txBody>
      </p:sp>
      <p:pic>
        <p:nvPicPr>
          <p:cNvPr id="70660" name="Picture 4" descr="https://encrypted-tbn2.gstatic.com/images?q=tbn:ANd9GcRiUveWPv7TdnzkbwKrvzuS3QX4kmx6XMrNnSrujbh49GE9r0sYtQ"/>
          <p:cNvPicPr>
            <a:picLocks noChangeAspect="1" noChangeArrowheads="1"/>
          </p:cNvPicPr>
          <p:nvPr/>
        </p:nvPicPr>
        <p:blipFill>
          <a:blip r:embed="rId2" cstate="print"/>
          <a:srcRect/>
          <a:stretch>
            <a:fillRect/>
          </a:stretch>
        </p:blipFill>
        <p:spPr bwMode="auto">
          <a:xfrm>
            <a:off x="5292080" y="1772816"/>
            <a:ext cx="3024336" cy="4544767"/>
          </a:xfrm>
          <a:prstGeom prst="rect">
            <a:avLst/>
          </a:prstGeom>
          <a:ln>
            <a:noFill/>
          </a:ln>
          <a:effectLst>
            <a:softEdge rad="112500"/>
          </a:effectLst>
        </p:spPr>
      </p:pic>
    </p:spTree>
    <p:extLst>
      <p:ext uri="{BB962C8B-B14F-4D97-AF65-F5344CB8AC3E}">
        <p14:creationId xmlns:p14="http://schemas.microsoft.com/office/powerpoint/2010/main" val="1954355324"/>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6000" dirty="0" err="1" smtClean="0">
                <a:latin typeface="Agency FB" pitchFamily="34" charset="0"/>
              </a:rPr>
              <a:t>Caffe</a:t>
            </a:r>
            <a:r>
              <a:rPr lang="pl-PL" sz="6000" dirty="0" smtClean="0">
                <a:latin typeface="Agency FB" pitchFamily="34" charset="0"/>
              </a:rPr>
              <a:t> </a:t>
            </a:r>
            <a:r>
              <a:rPr lang="pl-PL" sz="6000" dirty="0" err="1" smtClean="0">
                <a:latin typeface="Agency FB" pitchFamily="34" charset="0"/>
              </a:rPr>
              <a:t>Mocha</a:t>
            </a:r>
            <a:r>
              <a:rPr lang="pl-PL" sz="6000" dirty="0" smtClean="0">
                <a:latin typeface="Agency FB" pitchFamily="34" charset="0"/>
              </a:rPr>
              <a:t/>
            </a:r>
            <a:br>
              <a:rPr lang="pl-PL" sz="6000" dirty="0" smtClean="0">
                <a:latin typeface="Agency FB" pitchFamily="34" charset="0"/>
              </a:rPr>
            </a:br>
            <a:r>
              <a:rPr lang="pl-PL" sz="2000" dirty="0" smtClean="0">
                <a:latin typeface="Agency FB" pitchFamily="34" charset="0"/>
              </a:rPr>
              <a:t>Preis: 3 Euro</a:t>
            </a:r>
            <a:endParaRPr lang="pl-PL" sz="2000" dirty="0">
              <a:latin typeface="Agency FB" pitchFamily="34" charset="0"/>
            </a:endParaRPr>
          </a:p>
        </p:txBody>
      </p:sp>
      <p:sp>
        <p:nvSpPr>
          <p:cNvPr id="3" name="Symbol zastępczy zawartości 2"/>
          <p:cNvSpPr>
            <a:spLocks noGrp="1"/>
          </p:cNvSpPr>
          <p:nvPr>
            <p:ph idx="1"/>
          </p:nvPr>
        </p:nvSpPr>
        <p:spPr/>
        <p:txBody>
          <a:bodyPr/>
          <a:lstStyle/>
          <a:p>
            <a:endParaRPr lang="pl-PL" dirty="0"/>
          </a:p>
        </p:txBody>
      </p:sp>
      <p:sp>
        <p:nvSpPr>
          <p:cNvPr id="4" name="Prostokąt 3"/>
          <p:cNvSpPr/>
          <p:nvPr/>
        </p:nvSpPr>
        <p:spPr>
          <a:xfrm>
            <a:off x="5220072" y="1772816"/>
            <a:ext cx="3491880" cy="4093428"/>
          </a:xfrm>
          <a:prstGeom prst="rect">
            <a:avLst/>
          </a:prstGeom>
        </p:spPr>
        <p:txBody>
          <a:bodyPr wrap="square">
            <a:spAutoFit/>
          </a:bodyPr>
          <a:lstStyle/>
          <a:p>
            <a:pPr algn="ctr"/>
            <a:r>
              <a:rPr lang="de-DE" sz="2000" i="1" dirty="0" smtClean="0">
                <a:solidFill>
                  <a:prstClr val="black"/>
                </a:solidFill>
                <a:latin typeface="Californian FB" pitchFamily="18" charset="0"/>
              </a:rPr>
              <a:t>Ein </a:t>
            </a:r>
            <a:r>
              <a:rPr lang="de-DE" sz="2000" i="1" dirty="0" err="1" smtClean="0">
                <a:solidFill>
                  <a:prstClr val="black"/>
                </a:solidFill>
                <a:latin typeface="Californian FB" pitchFamily="18" charset="0"/>
              </a:rPr>
              <a:t>Caffè</a:t>
            </a:r>
            <a:r>
              <a:rPr lang="de-DE" sz="2000" i="1" dirty="0" smtClean="0">
                <a:solidFill>
                  <a:prstClr val="black"/>
                </a:solidFill>
                <a:latin typeface="Californian FB" pitchFamily="18" charset="0"/>
              </a:rPr>
              <a:t> </a:t>
            </a:r>
            <a:r>
              <a:rPr lang="de-DE" sz="2000" i="1" dirty="0" err="1" smtClean="0">
                <a:solidFill>
                  <a:prstClr val="black"/>
                </a:solidFill>
                <a:latin typeface="Californian FB" pitchFamily="18" charset="0"/>
              </a:rPr>
              <a:t>mocha</a:t>
            </a:r>
            <a:r>
              <a:rPr lang="de-DE" sz="2000" i="1" dirty="0" smtClean="0">
                <a:solidFill>
                  <a:prstClr val="black"/>
                </a:solidFill>
                <a:latin typeface="Californian FB" pitchFamily="18" charset="0"/>
              </a:rPr>
              <a:t> ist eine Kaffee-Variation, die aus Espresso, heißer Milch sowie Schokoladensirup oder flüssiger Schokolade zubereitet wird. Das Getränk hat meistens eine Milchschaum- oder Sahnehaube.</a:t>
            </a:r>
          </a:p>
          <a:p>
            <a:pPr algn="ctr"/>
            <a:r>
              <a:rPr lang="de-DE" sz="2000" i="1" dirty="0" smtClean="0">
                <a:solidFill>
                  <a:prstClr val="black"/>
                </a:solidFill>
                <a:latin typeface="Californian FB" pitchFamily="18" charset="0"/>
              </a:rPr>
              <a:t>Aufgrund der enthaltenen Schokolade und dem hohen Milchanteil schmeckt der </a:t>
            </a:r>
            <a:r>
              <a:rPr lang="de-DE" sz="2000" i="1" dirty="0" err="1" smtClean="0">
                <a:solidFill>
                  <a:prstClr val="black"/>
                </a:solidFill>
                <a:latin typeface="Californian FB" pitchFamily="18" charset="0"/>
              </a:rPr>
              <a:t>Caffè</a:t>
            </a:r>
            <a:r>
              <a:rPr lang="de-DE" sz="2000" i="1" dirty="0" smtClean="0">
                <a:solidFill>
                  <a:prstClr val="black"/>
                </a:solidFill>
                <a:latin typeface="Californian FB" pitchFamily="18" charset="0"/>
              </a:rPr>
              <a:t> </a:t>
            </a:r>
            <a:r>
              <a:rPr lang="de-DE" sz="2000" i="1" dirty="0" err="1" smtClean="0">
                <a:solidFill>
                  <a:prstClr val="black"/>
                </a:solidFill>
                <a:latin typeface="Californian FB" pitchFamily="18" charset="0"/>
              </a:rPr>
              <a:t>mocha</a:t>
            </a:r>
            <a:r>
              <a:rPr lang="de-DE" sz="2000" i="1" dirty="0" smtClean="0">
                <a:solidFill>
                  <a:prstClr val="black"/>
                </a:solidFill>
                <a:latin typeface="Californian FB" pitchFamily="18" charset="0"/>
              </a:rPr>
              <a:t> sehr mild und süß.</a:t>
            </a:r>
          </a:p>
          <a:p>
            <a:pPr algn="ctr"/>
            <a:r>
              <a:rPr lang="de-DE" sz="2000" i="1" dirty="0" smtClean="0">
                <a:solidFill>
                  <a:prstClr val="black"/>
                </a:solidFill>
                <a:latin typeface="Californian FB" pitchFamily="18" charset="0"/>
              </a:rPr>
              <a:t>Der Begriff </a:t>
            </a:r>
            <a:r>
              <a:rPr lang="de-DE" sz="2000" i="1" dirty="0" err="1" smtClean="0">
                <a:solidFill>
                  <a:prstClr val="black"/>
                </a:solidFill>
                <a:latin typeface="Californian FB" pitchFamily="18" charset="0"/>
              </a:rPr>
              <a:t>mocha</a:t>
            </a:r>
            <a:r>
              <a:rPr lang="de-DE" sz="2000" i="1" dirty="0" smtClean="0">
                <a:solidFill>
                  <a:prstClr val="black"/>
                </a:solidFill>
                <a:latin typeface="Californian FB" pitchFamily="18" charset="0"/>
              </a:rPr>
              <a:t> leitet sich vom Wort Mokka ab, einer Kaffeesorte, deren Geschmack an Schokolade erinnert.</a:t>
            </a:r>
            <a:endParaRPr lang="pl-PL" sz="2000" i="1" dirty="0">
              <a:solidFill>
                <a:prstClr val="black"/>
              </a:solidFill>
              <a:latin typeface="Californian FB" pitchFamily="18" charset="0"/>
            </a:endParaRPr>
          </a:p>
        </p:txBody>
      </p:sp>
      <p:pic>
        <p:nvPicPr>
          <p:cNvPr id="71684" name="Picture 4" descr="http://tamikadoubell.files.wordpress.com/2012/01/cafe-mocha-250.jpg"/>
          <p:cNvPicPr>
            <a:picLocks noChangeAspect="1" noChangeArrowheads="1"/>
          </p:cNvPicPr>
          <p:nvPr/>
        </p:nvPicPr>
        <p:blipFill>
          <a:blip r:embed="rId2" cstate="print"/>
          <a:srcRect/>
          <a:stretch>
            <a:fillRect/>
          </a:stretch>
        </p:blipFill>
        <p:spPr bwMode="auto">
          <a:xfrm>
            <a:off x="1475656" y="1844824"/>
            <a:ext cx="3024336" cy="3943734"/>
          </a:xfrm>
          <a:prstGeom prst="rect">
            <a:avLst/>
          </a:prstGeom>
          <a:ln>
            <a:noFill/>
          </a:ln>
          <a:effectLst>
            <a:softEdge rad="112500"/>
          </a:effectLst>
        </p:spPr>
      </p:pic>
    </p:spTree>
    <p:extLst>
      <p:ext uri="{BB962C8B-B14F-4D97-AF65-F5344CB8AC3E}">
        <p14:creationId xmlns:p14="http://schemas.microsoft.com/office/powerpoint/2010/main" val="2999510644"/>
      </p:ext>
    </p:extLst>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dirty="0" err="1" smtClean="0">
                <a:latin typeface="Agency FB" pitchFamily="34" charset="0"/>
              </a:rPr>
              <a:t>Orangesaft</a:t>
            </a:r>
            <a:r>
              <a:rPr lang="pl-PL" sz="5400" dirty="0" smtClean="0">
                <a:latin typeface="Agency FB" pitchFamily="34" charset="0"/>
              </a:rPr>
              <a:t/>
            </a:r>
            <a:br>
              <a:rPr lang="pl-PL" sz="5400" dirty="0" smtClean="0">
                <a:latin typeface="Agency FB" pitchFamily="34" charset="0"/>
              </a:rPr>
            </a:br>
            <a:r>
              <a:rPr lang="pl-PL" sz="2000" dirty="0" smtClean="0">
                <a:latin typeface="Agency FB" pitchFamily="34" charset="0"/>
              </a:rPr>
              <a:t>Preis: 2 Euro</a:t>
            </a:r>
            <a:endParaRPr lang="pl-PL" sz="2000" dirty="0">
              <a:latin typeface="Agency FB" pitchFamily="34" charset="0"/>
            </a:endParaRPr>
          </a:p>
        </p:txBody>
      </p:sp>
      <p:sp>
        <p:nvSpPr>
          <p:cNvPr id="4" name="Prostokąt 3"/>
          <p:cNvSpPr/>
          <p:nvPr/>
        </p:nvSpPr>
        <p:spPr>
          <a:xfrm>
            <a:off x="5148064" y="1844824"/>
            <a:ext cx="3240360" cy="1015663"/>
          </a:xfrm>
          <a:prstGeom prst="rect">
            <a:avLst/>
          </a:prstGeom>
        </p:spPr>
        <p:txBody>
          <a:bodyPr wrap="square">
            <a:spAutoFit/>
          </a:bodyPr>
          <a:lstStyle/>
          <a:p>
            <a:pPr algn="ctr"/>
            <a:r>
              <a:rPr lang="de-DE" sz="2000" i="1" dirty="0" smtClean="0">
                <a:solidFill>
                  <a:prstClr val="black"/>
                </a:solidFill>
                <a:latin typeface="Californian FB" pitchFamily="18" charset="0"/>
              </a:rPr>
              <a:t>Orangensaft ist ein Fruchtsaft, der durch Auspressen von Orangen hergestellt wird.</a:t>
            </a:r>
            <a:endParaRPr lang="pl-PL" sz="2000" i="1" dirty="0">
              <a:solidFill>
                <a:prstClr val="black"/>
              </a:solidFill>
              <a:latin typeface="Californian FB" pitchFamily="18" charset="0"/>
            </a:endParaRPr>
          </a:p>
        </p:txBody>
      </p:sp>
      <p:pic>
        <p:nvPicPr>
          <p:cNvPr id="72706" name="Picture 2" descr="http://upload.wikimedia.org/wikipedia/commons/thumb/5/5a/Oranges_and_orange_juice.jpg/220px-Oranges_and_orange_juice.jpg"/>
          <p:cNvPicPr>
            <a:picLocks noChangeAspect="1" noChangeArrowheads="1"/>
          </p:cNvPicPr>
          <p:nvPr/>
        </p:nvPicPr>
        <p:blipFill>
          <a:blip r:embed="rId2" cstate="print"/>
          <a:srcRect/>
          <a:stretch>
            <a:fillRect/>
          </a:stretch>
        </p:blipFill>
        <p:spPr bwMode="auto">
          <a:xfrm>
            <a:off x="1547664" y="1700808"/>
            <a:ext cx="2880320" cy="4385943"/>
          </a:xfrm>
          <a:prstGeom prst="rect">
            <a:avLst/>
          </a:prstGeom>
          <a:ln>
            <a:noFill/>
          </a:ln>
          <a:effectLst>
            <a:softEdge rad="112500"/>
          </a:effectLst>
        </p:spPr>
      </p:pic>
      <p:sp>
        <p:nvSpPr>
          <p:cNvPr id="6" name="Prostokąt 5"/>
          <p:cNvSpPr/>
          <p:nvPr/>
        </p:nvSpPr>
        <p:spPr>
          <a:xfrm>
            <a:off x="4932040" y="2852936"/>
            <a:ext cx="3888432" cy="2246769"/>
          </a:xfrm>
          <a:prstGeom prst="rect">
            <a:avLst/>
          </a:prstGeom>
        </p:spPr>
        <p:txBody>
          <a:bodyPr wrap="square">
            <a:spAutoFit/>
          </a:bodyPr>
          <a:lstStyle/>
          <a:p>
            <a:pPr algn="ctr"/>
            <a:r>
              <a:rPr lang="de-DE" sz="2000" i="1" dirty="0" smtClean="0">
                <a:solidFill>
                  <a:prstClr val="black"/>
                </a:solidFill>
                <a:latin typeface="Californian FB" pitchFamily="18" charset="0"/>
              </a:rPr>
              <a:t>Laut Fruchtsaft-Verordnung darf als Saft nur ein solches Getränk bezeichnet werden, das zu 100 % aus dem Fruchtsaft und dem Fruchtfleisch der entsprechenden Früchte stammt. Unterschieden wird zwischen Direktsaft und Fruchtsaft aus Fruchtsaftkonzentrat.</a:t>
            </a:r>
            <a:endParaRPr lang="pl-PL" sz="2000" i="1" dirty="0">
              <a:solidFill>
                <a:prstClr val="black"/>
              </a:solidFill>
              <a:latin typeface="Californian FB" pitchFamily="18" charset="0"/>
            </a:endParaRPr>
          </a:p>
        </p:txBody>
      </p:sp>
      <p:sp>
        <p:nvSpPr>
          <p:cNvPr id="7" name="Prostokąt 6"/>
          <p:cNvSpPr/>
          <p:nvPr/>
        </p:nvSpPr>
        <p:spPr>
          <a:xfrm>
            <a:off x="4932040" y="5229200"/>
            <a:ext cx="3816424" cy="1015663"/>
          </a:xfrm>
          <a:prstGeom prst="rect">
            <a:avLst/>
          </a:prstGeom>
        </p:spPr>
        <p:txBody>
          <a:bodyPr wrap="square">
            <a:spAutoFit/>
          </a:bodyPr>
          <a:lstStyle/>
          <a:p>
            <a:pPr algn="ctr"/>
            <a:r>
              <a:rPr lang="de-DE" sz="2000" i="1" dirty="0" smtClean="0">
                <a:solidFill>
                  <a:prstClr val="black"/>
                </a:solidFill>
                <a:latin typeface="Californian FB" pitchFamily="18" charset="0"/>
              </a:rPr>
              <a:t>Mit 1,16 Millionen Tonnen ist Brasilien der mit Abstand größte Exporteur von Orangensaftkonzentrat.</a:t>
            </a:r>
            <a:endParaRPr lang="pl-PL" sz="2000" i="1" dirty="0">
              <a:solidFill>
                <a:prstClr val="black"/>
              </a:solidFill>
              <a:latin typeface="Californian FB" pitchFamily="18" charset="0"/>
            </a:endParaRPr>
          </a:p>
        </p:txBody>
      </p:sp>
    </p:spTree>
    <p:extLst>
      <p:ext uri="{BB962C8B-B14F-4D97-AF65-F5344CB8AC3E}">
        <p14:creationId xmlns:p14="http://schemas.microsoft.com/office/powerpoint/2010/main" val="2120311876"/>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chor="ctr">
            <a:normAutofit/>
          </a:bodyPr>
          <a:lstStyle/>
          <a:p>
            <a:pPr algn="r">
              <a:buNone/>
            </a:pPr>
            <a:r>
              <a:rPr lang="pl-PL" sz="6000" dirty="0" err="1" smtClean="0">
                <a:latin typeface="Brush Script MT" pitchFamily="66" charset="0"/>
              </a:rPr>
              <a:t>Guten</a:t>
            </a:r>
            <a:r>
              <a:rPr lang="pl-PL" sz="6000" dirty="0" smtClean="0">
                <a:latin typeface="Brush Script MT" pitchFamily="66" charset="0"/>
              </a:rPr>
              <a:t> </a:t>
            </a:r>
            <a:r>
              <a:rPr lang="pl-PL" sz="6000" dirty="0" err="1" smtClean="0">
                <a:latin typeface="Brush Script MT" pitchFamily="66" charset="0"/>
              </a:rPr>
              <a:t>Appetit</a:t>
            </a:r>
            <a:r>
              <a:rPr lang="pl-PL" sz="6000" dirty="0" smtClean="0">
                <a:latin typeface="Brush Script MT" pitchFamily="66" charset="0"/>
              </a:rPr>
              <a:t>!</a:t>
            </a:r>
            <a:endParaRPr lang="pl-PL" sz="6000" dirty="0">
              <a:latin typeface="Brush Script MT" pitchFamily="66" charset="0"/>
            </a:endParaRPr>
          </a:p>
        </p:txBody>
      </p:sp>
      <p:sp>
        <p:nvSpPr>
          <p:cNvPr id="4" name="Prostokąt 3"/>
          <p:cNvSpPr/>
          <p:nvPr/>
        </p:nvSpPr>
        <p:spPr>
          <a:xfrm>
            <a:off x="4572000" y="4221088"/>
            <a:ext cx="4572000" cy="830997"/>
          </a:xfrm>
          <a:prstGeom prst="rect">
            <a:avLst/>
          </a:prstGeom>
        </p:spPr>
        <p:txBody>
          <a:bodyPr>
            <a:spAutoFit/>
          </a:bodyPr>
          <a:lstStyle/>
          <a:p>
            <a:pPr algn="ctr"/>
            <a:r>
              <a:rPr lang="de-DE" sz="2400" dirty="0" smtClean="0">
                <a:solidFill>
                  <a:prstClr val="black"/>
                </a:solidFill>
                <a:latin typeface="Brush Script MT" pitchFamily="66" charset="0"/>
              </a:rPr>
              <a:t>Vielen Dank für Ihren Besuch auf unserem </a:t>
            </a:r>
            <a:r>
              <a:rPr lang="pl-PL" sz="2400" dirty="0" err="1" smtClean="0">
                <a:solidFill>
                  <a:prstClr val="black"/>
                </a:solidFill>
                <a:latin typeface="Brush Script MT" pitchFamily="66" charset="0"/>
              </a:rPr>
              <a:t>Res</a:t>
            </a:r>
            <a:r>
              <a:rPr lang="de-DE" sz="2400" dirty="0" err="1" smtClean="0">
                <a:solidFill>
                  <a:prstClr val="black"/>
                </a:solidFill>
                <a:latin typeface="Brush Script MT" pitchFamily="66" charset="0"/>
              </a:rPr>
              <a:t>taurant</a:t>
            </a:r>
            <a:endParaRPr lang="pl-PL" sz="2400" dirty="0">
              <a:solidFill>
                <a:prstClr val="black"/>
              </a:solidFill>
              <a:latin typeface="Brush Script MT" pitchFamily="66" charset="0"/>
            </a:endParaRPr>
          </a:p>
        </p:txBody>
      </p:sp>
      <p:pic>
        <p:nvPicPr>
          <p:cNvPr id="73732" name="Picture 4" descr="http://school.discoveryeducation.com/clipart/images/waiter.gif"/>
          <p:cNvPicPr>
            <a:picLocks noChangeAspect="1" noChangeArrowheads="1"/>
          </p:cNvPicPr>
          <p:nvPr/>
        </p:nvPicPr>
        <p:blipFill>
          <a:blip r:embed="rId2" cstate="print"/>
          <a:srcRect/>
          <a:stretch>
            <a:fillRect/>
          </a:stretch>
        </p:blipFill>
        <p:spPr bwMode="auto">
          <a:xfrm>
            <a:off x="1475656" y="1628800"/>
            <a:ext cx="2833158" cy="4612382"/>
          </a:xfrm>
          <a:prstGeom prst="rect">
            <a:avLst/>
          </a:prstGeom>
          <a:ln>
            <a:noFill/>
          </a:ln>
          <a:effectLst>
            <a:softEdge rad="112500"/>
          </a:effectLst>
        </p:spPr>
      </p:pic>
    </p:spTree>
    <p:extLst>
      <p:ext uri="{BB962C8B-B14F-4D97-AF65-F5344CB8AC3E}">
        <p14:creationId xmlns:p14="http://schemas.microsoft.com/office/powerpoint/2010/main" val="3099046480"/>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Bibliographie</a:t>
            </a:r>
            <a:endParaRPr lang="pl-PL" dirty="0"/>
          </a:p>
        </p:txBody>
      </p:sp>
      <p:sp>
        <p:nvSpPr>
          <p:cNvPr id="3" name="Symbol zastępczy zawartości 2"/>
          <p:cNvSpPr>
            <a:spLocks noGrp="1"/>
          </p:cNvSpPr>
          <p:nvPr>
            <p:ph idx="1"/>
          </p:nvPr>
        </p:nvSpPr>
        <p:spPr/>
        <p:txBody>
          <a:bodyPr>
            <a:normAutofit/>
          </a:bodyPr>
          <a:lstStyle/>
          <a:p>
            <a:pPr algn="ctr">
              <a:buFont typeface="Wingdings" pitchFamily="2" charset="2"/>
              <a:buChar char="q"/>
            </a:pPr>
            <a:r>
              <a:rPr lang="pl-PL" sz="2800" i="1" dirty="0" smtClean="0">
                <a:latin typeface="Californian FB" pitchFamily="18" charset="0"/>
                <a:hlinkClick r:id="rId2"/>
              </a:rPr>
              <a:t> http://pl.wikipedia.org/wiki/Kuchnia_bawarska</a:t>
            </a:r>
            <a:endParaRPr lang="pl-PL" sz="2800" i="1" dirty="0" smtClean="0">
              <a:latin typeface="Californian FB" pitchFamily="18" charset="0"/>
            </a:endParaRPr>
          </a:p>
          <a:p>
            <a:pPr algn="ctr">
              <a:buFont typeface="Wingdings" pitchFamily="2" charset="2"/>
              <a:buChar char="q"/>
            </a:pPr>
            <a:r>
              <a:rPr lang="pl-PL" sz="2800" i="1" dirty="0" smtClean="0">
                <a:latin typeface="Californian FB" pitchFamily="18" charset="0"/>
                <a:hlinkClick r:id="rId3"/>
              </a:rPr>
              <a:t> Kuchnia bawarska</a:t>
            </a:r>
            <a:r>
              <a:rPr lang="pl-PL" sz="2800" i="1" dirty="0" smtClean="0">
                <a:latin typeface="Californian FB" pitchFamily="18" charset="0"/>
              </a:rPr>
              <a:t>, </a:t>
            </a:r>
            <a:r>
              <a:rPr lang="pl-PL" sz="2800" i="1" dirty="0" err="1" smtClean="0">
                <a:latin typeface="Californian FB" pitchFamily="18" charset="0"/>
              </a:rPr>
              <a:t>kuchnianiemiecka.pl</a:t>
            </a:r>
            <a:endParaRPr lang="pl-PL" sz="2800" i="1" dirty="0" smtClean="0">
              <a:latin typeface="Californian FB" pitchFamily="18" charset="0"/>
            </a:endParaRPr>
          </a:p>
          <a:p>
            <a:pPr algn="ctr">
              <a:buFont typeface="Wingdings" pitchFamily="2" charset="2"/>
              <a:buChar char="q"/>
            </a:pPr>
            <a:r>
              <a:rPr lang="pl-PL" sz="2800" i="1" dirty="0" smtClean="0">
                <a:latin typeface="Californian FB" pitchFamily="18" charset="0"/>
                <a:hlinkClick r:id="rId4"/>
              </a:rPr>
              <a:t> Kuchnia bawarska – prostota i oryginalność</a:t>
            </a:r>
            <a:r>
              <a:rPr lang="pl-PL" sz="2800" i="1" dirty="0" smtClean="0">
                <a:latin typeface="Californian FB" pitchFamily="18" charset="0"/>
              </a:rPr>
              <a:t>, </a:t>
            </a:r>
            <a:r>
              <a:rPr lang="pl-PL" sz="2800" i="1" dirty="0" err="1" smtClean="0">
                <a:latin typeface="Californian FB" pitchFamily="18" charset="0"/>
              </a:rPr>
              <a:t>serwis-restauratorski.gastrona.pl</a:t>
            </a:r>
            <a:endParaRPr lang="pl-PL" sz="2800" i="1" dirty="0" smtClean="0">
              <a:latin typeface="Californian FB" pitchFamily="18" charset="0"/>
            </a:endParaRPr>
          </a:p>
          <a:p>
            <a:pPr algn="ctr">
              <a:buFont typeface="Wingdings" pitchFamily="2" charset="2"/>
              <a:buChar char="q"/>
            </a:pPr>
            <a:r>
              <a:rPr lang="pl-PL" sz="2800" i="1" dirty="0" smtClean="0">
                <a:latin typeface="Californian FB" pitchFamily="18" charset="0"/>
                <a:hlinkClick r:id="rId5"/>
              </a:rPr>
              <a:t>http://pl.wikibooks.org/wiki/Ksi%C4%85%C5%BCka_kucharska/Kuchnia_niemiecka</a:t>
            </a:r>
            <a:endParaRPr lang="pl-PL" sz="2800" i="1" dirty="0" smtClean="0">
              <a:latin typeface="Californian FB" pitchFamily="18" charset="0"/>
            </a:endParaRPr>
          </a:p>
          <a:p>
            <a:pPr algn="ctr">
              <a:buFont typeface="Wingdings" pitchFamily="2" charset="2"/>
              <a:buChar char="q"/>
            </a:pPr>
            <a:r>
              <a:rPr lang="pl-PL" sz="2800" i="1" dirty="0" smtClean="0">
                <a:latin typeface="Californian FB" pitchFamily="18" charset="0"/>
                <a:hlinkClick r:id="rId6"/>
              </a:rPr>
              <a:t> http://zmiksowani.pl/przepisy-na/kuchnia-bawarska</a:t>
            </a:r>
            <a:endParaRPr lang="pl-PL" sz="2800" i="1" dirty="0">
              <a:latin typeface="Californian FB" pitchFamily="18" charset="0"/>
            </a:endParaRPr>
          </a:p>
        </p:txBody>
      </p:sp>
    </p:spTree>
    <p:extLst>
      <p:ext uri="{BB962C8B-B14F-4D97-AF65-F5344CB8AC3E}">
        <p14:creationId xmlns:p14="http://schemas.microsoft.com/office/powerpoint/2010/main" val="3343809308"/>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498080" cy="1143000"/>
          </a:xfrm>
        </p:spPr>
        <p:txBody>
          <a:bodyPr>
            <a:normAutofit/>
          </a:bodyPr>
          <a:lstStyle/>
          <a:p>
            <a:pPr algn="ctr"/>
            <a:r>
              <a:rPr lang="en-US" b="1" dirty="0" err="1" smtClean="0">
                <a:latin typeface="Agency FB" pitchFamily="34" charset="0"/>
              </a:rPr>
              <a:t>Semmelknödel</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Cena: 5 Euro</a:t>
            </a:r>
            <a:endParaRPr lang="pl-PL" sz="1800" dirty="0">
              <a:latin typeface="Agency FB" pitchFamily="34" charset="0"/>
            </a:endParaRPr>
          </a:p>
        </p:txBody>
      </p:sp>
      <p:sp>
        <p:nvSpPr>
          <p:cNvPr id="3" name="Symbol zastępczy zawartości 2"/>
          <p:cNvSpPr>
            <a:spLocks noGrp="1"/>
          </p:cNvSpPr>
          <p:nvPr>
            <p:ph idx="1"/>
          </p:nvPr>
        </p:nvSpPr>
        <p:spPr>
          <a:xfrm>
            <a:off x="1115616" y="1412776"/>
            <a:ext cx="7498080" cy="2413248"/>
          </a:xfrm>
        </p:spPr>
        <p:txBody>
          <a:bodyPr>
            <a:normAutofit/>
          </a:bodyPr>
          <a:lstStyle/>
          <a:p>
            <a:pPr algn="ctr">
              <a:buNone/>
            </a:pPr>
            <a:r>
              <a:rPr lang="pl-PL" sz="1600" dirty="0" smtClean="0">
                <a:latin typeface="Californian FB" pitchFamily="18" charset="0"/>
                <a:cs typeface="Andalus" pitchFamily="18" charset="-78"/>
              </a:rPr>
              <a:t>Pierogi są specjalnością południowej niemieckiej i austriackiej kuchni. Podaje się je jako dodatek do potraw takich jak pieczeń wieprzowa czy też dań z soczewicy. </a:t>
            </a:r>
          </a:p>
          <a:p>
            <a:pPr algn="ctr">
              <a:buNone/>
            </a:pPr>
            <a:r>
              <a:rPr lang="pl-PL" sz="1600" dirty="0" smtClean="0">
                <a:latin typeface="Californian FB" pitchFamily="18" charset="0"/>
                <a:cs typeface="Andalus" pitchFamily="18" charset="-78"/>
              </a:rPr>
              <a:t>W wariancie tyrolskim, knedle mogą być wypełnione smażonym boczkiem. Co ciekawe, pierogi, które zostały z poprzedniego dnia, można pokroić w plasterki, usmażyć na patelni i podawać jako chrupiący dodatek z jajkiem i sałatą. </a:t>
            </a:r>
            <a:endParaRPr lang="pl-PL" sz="1600" dirty="0">
              <a:latin typeface="Californian FB" pitchFamily="18" charset="0"/>
              <a:cs typeface="Andalus" pitchFamily="18" charset="-78"/>
            </a:endParaRPr>
          </a:p>
        </p:txBody>
      </p:sp>
      <p:pic>
        <p:nvPicPr>
          <p:cNvPr id="81922" name="Picture 2" descr="http://data2.blog.de/media/710/639710_ea4e4649f7_o.jpeg"/>
          <p:cNvPicPr>
            <a:picLocks noChangeAspect="1" noChangeArrowheads="1"/>
          </p:cNvPicPr>
          <p:nvPr/>
        </p:nvPicPr>
        <p:blipFill>
          <a:blip r:embed="rId2" cstate="print"/>
          <a:srcRect/>
          <a:stretch>
            <a:fillRect/>
          </a:stretch>
        </p:blipFill>
        <p:spPr bwMode="auto">
          <a:xfrm>
            <a:off x="1115616" y="3501008"/>
            <a:ext cx="3779912" cy="26648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1924" name="Picture 4" descr="http://www.lecker.de/media/redaktionell/leckerde/rezeptsammlungen/semmelknoedel/hbv_889/semmelknoedel-pfifferling.jpg"/>
          <p:cNvPicPr>
            <a:picLocks noChangeAspect="1" noChangeArrowheads="1"/>
          </p:cNvPicPr>
          <p:nvPr/>
        </p:nvPicPr>
        <p:blipFill>
          <a:blip r:embed="rId3" cstate="print"/>
          <a:srcRect/>
          <a:stretch>
            <a:fillRect/>
          </a:stretch>
        </p:blipFill>
        <p:spPr bwMode="auto">
          <a:xfrm>
            <a:off x="5148064" y="3429000"/>
            <a:ext cx="3600400" cy="2700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b="1" dirty="0" err="1" smtClean="0">
                <a:latin typeface="Agency FB" pitchFamily="34" charset="0"/>
              </a:rPr>
              <a:t>Grießklößchen</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Cena: 6 Euro</a:t>
            </a:r>
            <a:endParaRPr lang="pl-PL" sz="1800" dirty="0">
              <a:latin typeface="Agency FB" pitchFamily="34" charset="0"/>
            </a:endParaRPr>
          </a:p>
        </p:txBody>
      </p:sp>
      <p:sp>
        <p:nvSpPr>
          <p:cNvPr id="3" name="Symbol zastępczy zawartości 2"/>
          <p:cNvSpPr>
            <a:spLocks noGrp="1"/>
          </p:cNvSpPr>
          <p:nvPr>
            <p:ph idx="1"/>
          </p:nvPr>
        </p:nvSpPr>
        <p:spPr>
          <a:xfrm>
            <a:off x="3131840" y="1556792"/>
            <a:ext cx="2843808" cy="4835624"/>
          </a:xfrm>
        </p:spPr>
        <p:txBody>
          <a:bodyPr>
            <a:normAutofit fontScale="55000" lnSpcReduction="20000"/>
          </a:bodyPr>
          <a:lstStyle/>
          <a:p>
            <a:pPr algn="ctr">
              <a:buNone/>
            </a:pPr>
            <a:endParaRPr lang="pl-PL" dirty="0" smtClean="0">
              <a:latin typeface="Californian FB" pitchFamily="18" charset="0"/>
            </a:endParaRPr>
          </a:p>
          <a:p>
            <a:pPr algn="ctr">
              <a:buNone/>
            </a:pPr>
            <a:r>
              <a:rPr lang="pl-PL" dirty="0" smtClean="0">
                <a:latin typeface="Californian FB" pitchFamily="18" charset="0"/>
              </a:rPr>
              <a:t>     </a:t>
            </a:r>
            <a:r>
              <a:rPr lang="pl-PL" dirty="0" err="1" smtClean="0">
                <a:latin typeface="Californian FB" pitchFamily="18" charset="0"/>
              </a:rPr>
              <a:t>Grießklößchen</a:t>
            </a:r>
            <a:r>
              <a:rPr lang="pl-PL" dirty="0" smtClean="0">
                <a:latin typeface="Californian FB" pitchFamily="18" charset="0"/>
              </a:rPr>
              <a:t> to kluski wytwarzane z mleka jaj i masła. Podaje się je w postaci gęstej zupy lub wkładki. Słodkie kluski znane są również dobrze jako deser. Słone knedle mogą być również zapiekane w piekarniku wraz z serem. Natomiast słodkie pierogi są najczęściej podawane w misce z cynamonem, cukrem lub kompotem. Mogą być również dodawane do zup owocowych lub gorących kompotów. </a:t>
            </a:r>
            <a:endParaRPr lang="pl-PL" dirty="0">
              <a:latin typeface="Californian FB" pitchFamily="18" charset="0"/>
            </a:endParaRPr>
          </a:p>
        </p:txBody>
      </p:sp>
      <p:pic>
        <p:nvPicPr>
          <p:cNvPr id="83970" name="Picture 2" descr="http://imworld.aufeminin.com/dossiers/bdf/kuerbisrahmsuppe-mit-griesskloesschen-20080922023610021.jpg"/>
          <p:cNvPicPr>
            <a:picLocks noChangeAspect="1" noChangeArrowheads="1"/>
          </p:cNvPicPr>
          <p:nvPr/>
        </p:nvPicPr>
        <p:blipFill>
          <a:blip r:embed="rId2" cstate="print"/>
          <a:srcRect/>
          <a:stretch>
            <a:fillRect/>
          </a:stretch>
        </p:blipFill>
        <p:spPr bwMode="auto">
          <a:xfrm>
            <a:off x="5940152" y="1772816"/>
            <a:ext cx="2832315" cy="4248472"/>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pic>
        <p:nvPicPr>
          <p:cNvPr id="83976" name="Picture 8" descr="http://www.apotheken-umschau.de/multimedia/143/173/239/5944754193.jpg"/>
          <p:cNvPicPr>
            <a:picLocks noChangeAspect="1" noChangeArrowheads="1"/>
          </p:cNvPicPr>
          <p:nvPr/>
        </p:nvPicPr>
        <p:blipFill>
          <a:blip r:embed="rId3" cstate="print"/>
          <a:srcRect/>
          <a:stretch>
            <a:fillRect/>
          </a:stretch>
        </p:blipFill>
        <p:spPr bwMode="auto">
          <a:xfrm>
            <a:off x="323528" y="1844824"/>
            <a:ext cx="3114650" cy="4176464"/>
          </a:xfrm>
          <a:prstGeom prst="rect">
            <a:avLst/>
          </a:prstGeom>
          <a:ln>
            <a:no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88640"/>
            <a:ext cx="7498080" cy="1143000"/>
          </a:xfrm>
        </p:spPr>
        <p:txBody>
          <a:bodyPr>
            <a:normAutofit fontScale="90000"/>
          </a:bodyPr>
          <a:lstStyle/>
          <a:p>
            <a:pPr algn="ctr"/>
            <a:r>
              <a:rPr lang="en-US" b="1" dirty="0" err="1" smtClean="0">
                <a:latin typeface="Agency FB" pitchFamily="34" charset="0"/>
              </a:rPr>
              <a:t>Milzwurst</a:t>
            </a:r>
            <a:r>
              <a:rPr lang="pl-PL" b="1" dirty="0" smtClean="0">
                <a:latin typeface="Agency FB" pitchFamily="34" charset="0"/>
              </a:rPr>
              <a:t/>
            </a:r>
            <a:br>
              <a:rPr lang="pl-PL" b="1" dirty="0" smtClean="0">
                <a:latin typeface="Agency FB" pitchFamily="34" charset="0"/>
              </a:rPr>
            </a:br>
            <a:r>
              <a:rPr lang="pl-PL" sz="1800" b="1" dirty="0" smtClean="0">
                <a:latin typeface="Agency FB" pitchFamily="34" charset="0"/>
              </a:rPr>
              <a:t>Cena: 4 Euro</a:t>
            </a:r>
            <a:r>
              <a:rPr lang="pl-PL" dirty="0" smtClean="0"/>
              <a:t/>
            </a:r>
            <a:br>
              <a:rPr lang="pl-PL" dirty="0" smtClean="0"/>
            </a:br>
            <a:endParaRPr lang="pl-PL" dirty="0"/>
          </a:p>
        </p:txBody>
      </p:sp>
      <p:sp>
        <p:nvSpPr>
          <p:cNvPr id="3" name="Symbol zastępczy zawartości 2"/>
          <p:cNvSpPr>
            <a:spLocks noGrp="1"/>
          </p:cNvSpPr>
          <p:nvPr>
            <p:ph idx="1"/>
          </p:nvPr>
        </p:nvSpPr>
        <p:spPr>
          <a:xfrm>
            <a:off x="971600" y="1052736"/>
            <a:ext cx="3280408" cy="4835624"/>
          </a:xfrm>
        </p:spPr>
        <p:txBody>
          <a:bodyPr>
            <a:normAutofit fontScale="92500" lnSpcReduction="10000"/>
          </a:bodyPr>
          <a:lstStyle/>
          <a:p>
            <a:pPr algn="ctr">
              <a:buNone/>
            </a:pPr>
            <a:r>
              <a:rPr lang="pl-PL" i="1" dirty="0" smtClean="0">
                <a:latin typeface="Californian FB" pitchFamily="18" charset="0"/>
              </a:rPr>
              <a:t>     </a:t>
            </a:r>
          </a:p>
          <a:p>
            <a:pPr algn="ctr">
              <a:buNone/>
            </a:pPr>
            <a:r>
              <a:rPr lang="pl-PL" i="1" dirty="0" smtClean="0">
                <a:latin typeface="Californian FB" pitchFamily="18" charset="0"/>
              </a:rPr>
              <a:t>   </a:t>
            </a:r>
            <a:r>
              <a:rPr lang="pl-PL" i="1" dirty="0" err="1" smtClean="0">
                <a:latin typeface="Californian FB" pitchFamily="18" charset="0"/>
              </a:rPr>
              <a:t>Milzwurst</a:t>
            </a:r>
            <a:r>
              <a:rPr lang="pl-PL" i="1" dirty="0" smtClean="0">
                <a:latin typeface="Californian FB" pitchFamily="18" charset="0"/>
              </a:rPr>
              <a:t> jest to bawarska kiełbasa. Jest produkowana głównie w Górnej i Dolnej Bawarii. Najczęściej podawana w formie gotowanej, na ciepło, jak i również dodatek do zupy. </a:t>
            </a:r>
            <a:endParaRPr lang="pl-PL" i="1" dirty="0">
              <a:latin typeface="Californian FB" pitchFamily="18" charset="0"/>
            </a:endParaRPr>
          </a:p>
        </p:txBody>
      </p:sp>
      <p:pic>
        <p:nvPicPr>
          <p:cNvPr id="94210" name="Picture 2" descr="http://www.bavieraturismo.it/data/mediadb/cms_pictures/%7B7cd72e37-866b-505a-46b4-63b8c24e0190%7D.jpg"/>
          <p:cNvPicPr>
            <a:picLocks noChangeAspect="1" noChangeArrowheads="1"/>
          </p:cNvPicPr>
          <p:nvPr/>
        </p:nvPicPr>
        <p:blipFill>
          <a:blip r:embed="rId2" cstate="print"/>
          <a:srcRect/>
          <a:stretch>
            <a:fillRect/>
          </a:stretch>
        </p:blipFill>
        <p:spPr bwMode="auto">
          <a:xfrm>
            <a:off x="4427984" y="980728"/>
            <a:ext cx="3912435" cy="2664296"/>
          </a:xfrm>
          <a:prstGeom prst="rect">
            <a:avLst/>
          </a:prstGeom>
          <a:ln>
            <a:noFill/>
          </a:ln>
          <a:effectLst>
            <a:softEdge rad="112500"/>
          </a:effectLst>
        </p:spPr>
      </p:pic>
      <p:pic>
        <p:nvPicPr>
          <p:cNvPr id="94212" name="Picture 4" descr="http://dermutanderer.de/wordpress/wp-content/uploads/2012/01/L1230898.jpg"/>
          <p:cNvPicPr>
            <a:picLocks noChangeAspect="1" noChangeArrowheads="1"/>
          </p:cNvPicPr>
          <p:nvPr/>
        </p:nvPicPr>
        <p:blipFill>
          <a:blip r:embed="rId3" cstate="print"/>
          <a:srcRect/>
          <a:stretch>
            <a:fillRect/>
          </a:stretch>
        </p:blipFill>
        <p:spPr bwMode="auto">
          <a:xfrm>
            <a:off x="4572000" y="3789040"/>
            <a:ext cx="3816424" cy="2862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701</TotalTime>
  <Words>3367</Words>
  <Application>Microsoft Office PowerPoint</Application>
  <PresentationFormat>Pokaz na ekranie (4:3)</PresentationFormat>
  <Paragraphs>203</Paragraphs>
  <Slides>68</Slides>
  <Notes>2</Notes>
  <HiddenSlides>0</HiddenSlides>
  <MMClips>0</MMClips>
  <ScaleCrop>false</ScaleCrop>
  <HeadingPairs>
    <vt:vector size="6" baseType="variant">
      <vt:variant>
        <vt:lpstr>Używane czcionki</vt:lpstr>
      </vt:variant>
      <vt:variant>
        <vt:i4>18</vt:i4>
      </vt:variant>
      <vt:variant>
        <vt:lpstr>Motyw</vt:lpstr>
      </vt:variant>
      <vt:variant>
        <vt:i4>3</vt:i4>
      </vt:variant>
      <vt:variant>
        <vt:lpstr>Tytuły slajdów</vt:lpstr>
      </vt:variant>
      <vt:variant>
        <vt:i4>68</vt:i4>
      </vt:variant>
    </vt:vector>
  </HeadingPairs>
  <TitlesOfParts>
    <vt:vector size="89" baseType="lpstr">
      <vt:lpstr>Agency FB</vt:lpstr>
      <vt:lpstr>Aharoni</vt:lpstr>
      <vt:lpstr>Algerian</vt:lpstr>
      <vt:lpstr>Andalus</vt:lpstr>
      <vt:lpstr>Berlin Sans FB</vt:lpstr>
      <vt:lpstr>Britannic Bold</vt:lpstr>
      <vt:lpstr>Brush Script MT</vt:lpstr>
      <vt:lpstr>Calibri</vt:lpstr>
      <vt:lpstr>Californian FB</vt:lpstr>
      <vt:lpstr>Constantia</vt:lpstr>
      <vt:lpstr>Franklin Gothic Book</vt:lpstr>
      <vt:lpstr>Franklin Gothic Medium</vt:lpstr>
      <vt:lpstr>Georgia</vt:lpstr>
      <vt:lpstr>Gill Sans MT</vt:lpstr>
      <vt:lpstr>Lucida Calligraphy</vt:lpstr>
      <vt:lpstr>Verdana</vt:lpstr>
      <vt:lpstr>Wingdings</vt:lpstr>
      <vt:lpstr>Wingdings 2</vt:lpstr>
      <vt:lpstr>Przesilenie</vt:lpstr>
      <vt:lpstr>Wędrówka</vt:lpstr>
      <vt:lpstr>Miejski</vt:lpstr>
      <vt:lpstr>Prezentacja programu PowerPoint</vt:lpstr>
      <vt:lpstr>Prezentacja programu PowerPoint</vt:lpstr>
      <vt:lpstr>Prezentacja programu PowerPoint</vt:lpstr>
      <vt:lpstr>Prezentacja programu PowerPoint</vt:lpstr>
      <vt:lpstr> </vt:lpstr>
      <vt:lpstr>Pilzsuppe Cena: 5 Euro </vt:lpstr>
      <vt:lpstr>Semmelknödel Cena: 5 Euro</vt:lpstr>
      <vt:lpstr>Grießklößchen Cena: 6 Euro</vt:lpstr>
      <vt:lpstr>Milzwurst Cena: 4 Euro </vt:lpstr>
      <vt:lpstr>Obatzter Cena: 5 euro</vt:lpstr>
      <vt:lpstr>Dania GŁÓWNE </vt:lpstr>
      <vt:lpstr>Leberkäse mit Kartoffelsalat und Spiegelei oder Bratkartoffeln  Cena: 9 Euro </vt:lpstr>
      <vt:lpstr>Maultasche Cena: 5 Euro </vt:lpstr>
      <vt:lpstr>Sauerbraten Cena: 7 Euro</vt:lpstr>
      <vt:lpstr>Rauchfleisch Cena: 4 Euro </vt:lpstr>
      <vt:lpstr>Kartoffelpuffer Cena: 6 Euro </vt:lpstr>
      <vt:lpstr>Steckerlfisch Cena: 5 Euro</vt:lpstr>
      <vt:lpstr> </vt:lpstr>
      <vt:lpstr>Arme Ritter Cena: 4 Euro</vt:lpstr>
      <vt:lpstr>Kissinger Cena: 3 Euro </vt:lpstr>
      <vt:lpstr>Dampfnudeln Cena: 4 Euro </vt:lpstr>
      <vt:lpstr>Bienenstich Cena: 3 Euro </vt:lpstr>
      <vt:lpstr>Prinzregententorte Cena: 4 Euro </vt:lpstr>
      <vt:lpstr>Milchrahmstrudel Cena: 4 Euro </vt:lpstr>
      <vt:lpstr>Buchteln Cena: 3 Euro</vt:lpstr>
      <vt:lpstr>Zwetschgenkuchen Cena: 4 Euro </vt:lpstr>
      <vt:lpstr> </vt:lpstr>
      <vt:lpstr>Radler Cena: 2 Euro</vt:lpstr>
      <vt:lpstr>Spezi Cena: 2 Euro</vt:lpstr>
      <vt:lpstr>Espresso Cena: 3 Euro</vt:lpstr>
      <vt:lpstr>Caffe Mocha Cena: 3 Euro</vt:lpstr>
      <vt:lpstr>Orangesaft Cena: 2 Euro</vt:lpstr>
      <vt:lpstr>Prezentacja programu PowerPoint</vt:lpstr>
      <vt:lpstr>BIBLIOGRAFIA</vt:lpstr>
      <vt:lpstr>Aromen von Bayern </vt:lpstr>
      <vt:lpstr>Prezentacja programu PowerPoint</vt:lpstr>
      <vt:lpstr>Prezentacja programu PowerPoint</vt:lpstr>
      <vt:lpstr>Prezentacja programu PowerPoint</vt:lpstr>
      <vt:lpstr>Suppen und Schnapp</vt:lpstr>
      <vt:lpstr>Pilzsuppe Preis: 5 Euro</vt:lpstr>
      <vt:lpstr>Semmelknödel Preis: 5 Euro</vt:lpstr>
      <vt:lpstr>Grießklößchen Preis: 6 Euro</vt:lpstr>
      <vt:lpstr>Milzwurst Preis: 4 Euro </vt:lpstr>
      <vt:lpstr>Obatzter Preis: 5 Euro</vt:lpstr>
      <vt:lpstr>Hauptgerichte</vt:lpstr>
      <vt:lpstr>Leberkäse mit Kartoffelsalat und Spiegelei oder Bratkartoffeln  Preis: 9 Euro </vt:lpstr>
      <vt:lpstr>Maultasche Preis: 5 Euro </vt:lpstr>
      <vt:lpstr>Sauerbraten Preis: 7 Euro</vt:lpstr>
      <vt:lpstr>Rauchfleisch Preis: 4 Euro </vt:lpstr>
      <vt:lpstr>Kartoffelpuffer Preis: 6 Euro </vt:lpstr>
      <vt:lpstr>Steckerlfisch Preis: 5 Euro</vt:lpstr>
      <vt:lpstr>Süßspeisen und Desserts</vt:lpstr>
      <vt:lpstr>Arme Ritter Preis: 4 Euro</vt:lpstr>
      <vt:lpstr>Kissinger Preis: 3 Euro </vt:lpstr>
      <vt:lpstr>Dampfnudeln Preis: 4 Euro </vt:lpstr>
      <vt:lpstr>Bienenstich Preis: 3 Euro </vt:lpstr>
      <vt:lpstr>Prinzregententorte Preis: 4 Euro</vt:lpstr>
      <vt:lpstr>Milchrahmstrudel Preis: 4 Euro </vt:lpstr>
      <vt:lpstr>Buchteln Preis: 3 Euro</vt:lpstr>
      <vt:lpstr>Zwetschgenkuchen Preis: 4 Euro </vt:lpstr>
      <vt:lpstr>Getränke</vt:lpstr>
      <vt:lpstr>Radler Preis: 2 Euro</vt:lpstr>
      <vt:lpstr>Spezi Preis: 2 Euro</vt:lpstr>
      <vt:lpstr>Espresso Preis: 3 Euro</vt:lpstr>
      <vt:lpstr>Caffe Mocha Preis: 3 Euro</vt:lpstr>
      <vt:lpstr>Orangesaft Preis: 2 Euro</vt:lpstr>
      <vt:lpstr>Prezentacja programu PowerPoint</vt:lpstr>
      <vt:lpstr>Bibliographie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Aromen von Bayern</dc:title>
  <dc:creator>edyta</dc:creator>
  <cp:lastModifiedBy>Olin</cp:lastModifiedBy>
  <cp:revision>78</cp:revision>
  <dcterms:created xsi:type="dcterms:W3CDTF">2013-11-30T12:50:58Z</dcterms:created>
  <dcterms:modified xsi:type="dcterms:W3CDTF">2014-01-02T17:24:49Z</dcterms:modified>
</cp:coreProperties>
</file>